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7" r:id="rId1"/>
  </p:sldMasterIdLst>
  <p:sldIdLst>
    <p:sldId id="256" r:id="rId2"/>
    <p:sldId id="269" r:id="rId3"/>
    <p:sldId id="268" r:id="rId4"/>
    <p:sldId id="270" r:id="rId5"/>
    <p:sldId id="258" r:id="rId6"/>
    <p:sldId id="262" r:id="rId7"/>
    <p:sldId id="259" r:id="rId8"/>
    <p:sldId id="263" r:id="rId9"/>
    <p:sldId id="264" r:id="rId10"/>
    <p:sldId id="267" r:id="rId11"/>
    <p:sldId id="265" r:id="rId12"/>
    <p:sldId id="266" r:id="rId13"/>
    <p:sldId id="261"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45"/>
    <p:restoredTop sz="94654"/>
  </p:normalViewPr>
  <p:slideViewPr>
    <p:cSldViewPr snapToGrid="0" snapToObjects="1">
      <p:cViewPr varScale="1">
        <p:scale>
          <a:sx n="115" d="100"/>
          <a:sy n="115" d="100"/>
        </p:scale>
        <p:origin x="472"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9FEBAB8-8E0C-B94F-90F9-D75A903D404C}" type="datetimeFigureOut">
              <a:rPr lang="en-US" smtClean="0"/>
              <a:t>9/3/20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536577-3B04-654E-A693-28FC7CACA1B4}" type="slidenum">
              <a:rPr lang="en-US" smtClean="0"/>
              <a:t>‹#›</a:t>
            </a:fld>
            <a:endParaRPr lang="en-US"/>
          </a:p>
        </p:txBody>
      </p:sp>
    </p:spTree>
    <p:extLst>
      <p:ext uri="{BB962C8B-B14F-4D97-AF65-F5344CB8AC3E}">
        <p14:creationId xmlns:p14="http://schemas.microsoft.com/office/powerpoint/2010/main" val="13653801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29FEBAB8-8E0C-B94F-90F9-D75A903D404C}" type="datetimeFigureOut">
              <a:rPr lang="en-US" smtClean="0"/>
              <a:t>9/3/20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536577-3B04-654E-A693-28FC7CACA1B4}" type="slidenum">
              <a:rPr lang="en-US" smtClean="0"/>
              <a:t>‹#›</a:t>
            </a:fld>
            <a:endParaRPr lang="en-US"/>
          </a:p>
        </p:txBody>
      </p:sp>
    </p:spTree>
    <p:extLst>
      <p:ext uri="{BB962C8B-B14F-4D97-AF65-F5344CB8AC3E}">
        <p14:creationId xmlns:p14="http://schemas.microsoft.com/office/powerpoint/2010/main" val="12110171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29FEBAB8-8E0C-B94F-90F9-D75A903D404C}" type="datetimeFigureOut">
              <a:rPr lang="en-US" smtClean="0"/>
              <a:t>9/3/20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536577-3B04-654E-A693-28FC7CACA1B4}" type="slidenum">
              <a:rPr lang="en-US" smtClean="0"/>
              <a:t>‹#›</a:t>
            </a:fld>
            <a:endParaRPr lang="en-US"/>
          </a:p>
        </p:txBody>
      </p:sp>
    </p:spTree>
    <p:extLst>
      <p:ext uri="{BB962C8B-B14F-4D97-AF65-F5344CB8AC3E}">
        <p14:creationId xmlns:p14="http://schemas.microsoft.com/office/powerpoint/2010/main" val="36775564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29FEBAB8-8E0C-B94F-90F9-D75A903D404C}" type="datetimeFigureOut">
              <a:rPr lang="en-US" smtClean="0"/>
              <a:t>9/3/20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536577-3B04-654E-A693-28FC7CACA1B4}"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9062151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9FEBAB8-8E0C-B94F-90F9-D75A903D404C}" type="datetimeFigureOut">
              <a:rPr lang="en-US" smtClean="0"/>
              <a:t>9/3/20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536577-3B04-654E-A693-28FC7CACA1B4}" type="slidenum">
              <a:rPr lang="en-US" smtClean="0"/>
              <a:t>‹#›</a:t>
            </a:fld>
            <a:endParaRPr lang="en-US"/>
          </a:p>
        </p:txBody>
      </p:sp>
    </p:spTree>
    <p:extLst>
      <p:ext uri="{BB962C8B-B14F-4D97-AF65-F5344CB8AC3E}">
        <p14:creationId xmlns:p14="http://schemas.microsoft.com/office/powerpoint/2010/main" val="11614480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29FEBAB8-8E0C-B94F-90F9-D75A903D404C}" type="datetimeFigureOut">
              <a:rPr lang="en-US" smtClean="0"/>
              <a:t>9/3/20</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536577-3B04-654E-A693-28FC7CACA1B4}" type="slidenum">
              <a:rPr lang="en-US" smtClean="0"/>
              <a:t>‹#›</a:t>
            </a:fld>
            <a:endParaRPr lang="en-US"/>
          </a:p>
        </p:txBody>
      </p:sp>
    </p:spTree>
    <p:extLst>
      <p:ext uri="{BB962C8B-B14F-4D97-AF65-F5344CB8AC3E}">
        <p14:creationId xmlns:p14="http://schemas.microsoft.com/office/powerpoint/2010/main" val="8042483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29FEBAB8-8E0C-B94F-90F9-D75A903D404C}" type="datetimeFigureOut">
              <a:rPr lang="en-US" smtClean="0"/>
              <a:t>9/3/20</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536577-3B04-654E-A693-28FC7CACA1B4}" type="slidenum">
              <a:rPr lang="en-US" smtClean="0"/>
              <a:t>‹#›</a:t>
            </a:fld>
            <a:endParaRPr lang="en-US"/>
          </a:p>
        </p:txBody>
      </p:sp>
    </p:spTree>
    <p:extLst>
      <p:ext uri="{BB962C8B-B14F-4D97-AF65-F5344CB8AC3E}">
        <p14:creationId xmlns:p14="http://schemas.microsoft.com/office/powerpoint/2010/main" val="21599293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9FEBAB8-8E0C-B94F-90F9-D75A903D404C}" type="datetimeFigureOut">
              <a:rPr lang="en-US" smtClean="0"/>
              <a:t>9/3/20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536577-3B04-654E-A693-28FC7CACA1B4}" type="slidenum">
              <a:rPr lang="en-US" smtClean="0"/>
              <a:t>‹#›</a:t>
            </a:fld>
            <a:endParaRPr lang="en-US"/>
          </a:p>
        </p:txBody>
      </p:sp>
    </p:spTree>
    <p:extLst>
      <p:ext uri="{BB962C8B-B14F-4D97-AF65-F5344CB8AC3E}">
        <p14:creationId xmlns:p14="http://schemas.microsoft.com/office/powerpoint/2010/main" val="29930021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9FEBAB8-8E0C-B94F-90F9-D75A903D404C}" type="datetimeFigureOut">
              <a:rPr lang="en-US" smtClean="0"/>
              <a:t>9/3/20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536577-3B04-654E-A693-28FC7CACA1B4}" type="slidenum">
              <a:rPr lang="en-US" smtClean="0"/>
              <a:t>‹#›</a:t>
            </a:fld>
            <a:endParaRPr lang="en-US"/>
          </a:p>
        </p:txBody>
      </p:sp>
    </p:spTree>
    <p:extLst>
      <p:ext uri="{BB962C8B-B14F-4D97-AF65-F5344CB8AC3E}">
        <p14:creationId xmlns:p14="http://schemas.microsoft.com/office/powerpoint/2010/main" val="2748578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29FEBAB8-8E0C-B94F-90F9-D75A903D404C}" type="datetimeFigureOut">
              <a:rPr lang="en-US" smtClean="0"/>
              <a:t>9/3/20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536577-3B04-654E-A693-28FC7CACA1B4}" type="slidenum">
              <a:rPr lang="en-US" smtClean="0"/>
              <a:t>‹#›</a:t>
            </a:fld>
            <a:endParaRPr lang="en-US"/>
          </a:p>
        </p:txBody>
      </p:sp>
    </p:spTree>
    <p:extLst>
      <p:ext uri="{BB962C8B-B14F-4D97-AF65-F5344CB8AC3E}">
        <p14:creationId xmlns:p14="http://schemas.microsoft.com/office/powerpoint/2010/main" val="24486818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9FEBAB8-8E0C-B94F-90F9-D75A903D404C}" type="datetimeFigureOut">
              <a:rPr lang="en-US" smtClean="0"/>
              <a:t>9/3/20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536577-3B04-654E-A693-28FC7CACA1B4}" type="slidenum">
              <a:rPr lang="en-US" smtClean="0"/>
              <a:t>‹#›</a:t>
            </a:fld>
            <a:endParaRPr lang="en-US"/>
          </a:p>
        </p:txBody>
      </p:sp>
    </p:spTree>
    <p:extLst>
      <p:ext uri="{BB962C8B-B14F-4D97-AF65-F5344CB8AC3E}">
        <p14:creationId xmlns:p14="http://schemas.microsoft.com/office/powerpoint/2010/main" val="10366209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9FEBAB8-8E0C-B94F-90F9-D75A903D404C}" type="datetimeFigureOut">
              <a:rPr lang="en-US" smtClean="0"/>
              <a:t>9/3/20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536577-3B04-654E-A693-28FC7CACA1B4}" type="slidenum">
              <a:rPr lang="en-US" smtClean="0"/>
              <a:t>‹#›</a:t>
            </a:fld>
            <a:endParaRPr lang="en-US"/>
          </a:p>
        </p:txBody>
      </p:sp>
    </p:spTree>
    <p:extLst>
      <p:ext uri="{BB962C8B-B14F-4D97-AF65-F5344CB8AC3E}">
        <p14:creationId xmlns:p14="http://schemas.microsoft.com/office/powerpoint/2010/main" val="22913984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9FEBAB8-8E0C-B94F-90F9-D75A903D404C}" type="datetimeFigureOut">
              <a:rPr lang="en-US" smtClean="0"/>
              <a:t>9/3/20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9536577-3B04-654E-A693-28FC7CACA1B4}" type="slidenum">
              <a:rPr lang="en-US" smtClean="0"/>
              <a:t>‹#›</a:t>
            </a:fld>
            <a:endParaRPr lang="en-US"/>
          </a:p>
        </p:txBody>
      </p:sp>
    </p:spTree>
    <p:extLst>
      <p:ext uri="{BB962C8B-B14F-4D97-AF65-F5344CB8AC3E}">
        <p14:creationId xmlns:p14="http://schemas.microsoft.com/office/powerpoint/2010/main" val="22680760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29FEBAB8-8E0C-B94F-90F9-D75A903D404C}" type="datetimeFigureOut">
              <a:rPr lang="en-US" smtClean="0"/>
              <a:t>9/3/20</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F9536577-3B04-654E-A693-28FC7CACA1B4}" type="slidenum">
              <a:rPr lang="en-US" smtClean="0"/>
              <a:t>‹#›</a:t>
            </a:fld>
            <a:endParaRPr lang="en-US"/>
          </a:p>
        </p:txBody>
      </p:sp>
    </p:spTree>
    <p:extLst>
      <p:ext uri="{BB962C8B-B14F-4D97-AF65-F5344CB8AC3E}">
        <p14:creationId xmlns:p14="http://schemas.microsoft.com/office/powerpoint/2010/main" val="16925127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29FEBAB8-8E0C-B94F-90F9-D75A903D404C}" type="datetimeFigureOut">
              <a:rPr lang="en-US" smtClean="0"/>
              <a:t>9/3/20</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F9536577-3B04-654E-A693-28FC7CACA1B4}" type="slidenum">
              <a:rPr lang="en-US" smtClean="0"/>
              <a:t>‹#›</a:t>
            </a:fld>
            <a:endParaRPr lang="en-US"/>
          </a:p>
        </p:txBody>
      </p:sp>
    </p:spTree>
    <p:extLst>
      <p:ext uri="{BB962C8B-B14F-4D97-AF65-F5344CB8AC3E}">
        <p14:creationId xmlns:p14="http://schemas.microsoft.com/office/powerpoint/2010/main" val="2519401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29FEBAB8-8E0C-B94F-90F9-D75A903D404C}" type="datetimeFigureOut">
              <a:rPr lang="en-US" smtClean="0"/>
              <a:t>9/3/20</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F9536577-3B04-654E-A693-28FC7CACA1B4}" type="slidenum">
              <a:rPr lang="en-US" smtClean="0"/>
              <a:t>‹#›</a:t>
            </a:fld>
            <a:endParaRPr lang="en-US"/>
          </a:p>
        </p:txBody>
      </p:sp>
    </p:spTree>
    <p:extLst>
      <p:ext uri="{BB962C8B-B14F-4D97-AF65-F5344CB8AC3E}">
        <p14:creationId xmlns:p14="http://schemas.microsoft.com/office/powerpoint/2010/main" val="14806982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29FEBAB8-8E0C-B94F-90F9-D75A903D404C}" type="datetimeFigureOut">
              <a:rPr lang="en-US" smtClean="0"/>
              <a:t>9/3/20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536577-3B04-654E-A693-28FC7CACA1B4}" type="slidenum">
              <a:rPr lang="en-US" smtClean="0"/>
              <a:t>‹#›</a:t>
            </a:fld>
            <a:endParaRPr lang="en-US"/>
          </a:p>
        </p:txBody>
      </p:sp>
    </p:spTree>
    <p:extLst>
      <p:ext uri="{BB962C8B-B14F-4D97-AF65-F5344CB8AC3E}">
        <p14:creationId xmlns:p14="http://schemas.microsoft.com/office/powerpoint/2010/main" val="20128593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29FEBAB8-8E0C-B94F-90F9-D75A903D404C}" type="datetimeFigureOut">
              <a:rPr lang="en-US" smtClean="0"/>
              <a:t>9/3/20</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F9536577-3B04-654E-A693-28FC7CACA1B4}" type="slidenum">
              <a:rPr lang="en-US" smtClean="0"/>
              <a:t>‹#›</a:t>
            </a:fld>
            <a:endParaRPr lang="en-US"/>
          </a:p>
        </p:txBody>
      </p:sp>
    </p:spTree>
    <p:extLst>
      <p:ext uri="{BB962C8B-B14F-4D97-AF65-F5344CB8AC3E}">
        <p14:creationId xmlns:p14="http://schemas.microsoft.com/office/powerpoint/2010/main" val="1933764015"/>
      </p:ext>
    </p:extLst>
  </p:cSld>
  <p:clrMap bg1="dk1" tx1="lt1" bg2="dk2" tx2="lt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 id="2147483694"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mailto:Jamie@jdsfootballschool.co.uk"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0290BE-7A97-C840-81AE-F83CA778FE4C}"/>
              </a:ext>
            </a:extLst>
          </p:cNvPr>
          <p:cNvSpPr>
            <a:spLocks noGrp="1"/>
          </p:cNvSpPr>
          <p:nvPr>
            <p:ph type="ctrTitle"/>
          </p:nvPr>
        </p:nvSpPr>
        <p:spPr>
          <a:xfrm>
            <a:off x="1813932" y="2418769"/>
            <a:ext cx="9144000" cy="2387600"/>
          </a:xfrm>
        </p:spPr>
        <p:txBody>
          <a:bodyPr/>
          <a:lstStyle/>
          <a:p>
            <a:r>
              <a:rPr lang="en-US" u="sng" dirty="0">
                <a:latin typeface="Times" pitchFamily="2" charset="0"/>
              </a:rPr>
              <a:t>JD’s Football School</a:t>
            </a:r>
          </a:p>
        </p:txBody>
      </p:sp>
      <p:sp>
        <p:nvSpPr>
          <p:cNvPr id="3" name="Subtitle 2">
            <a:extLst>
              <a:ext uri="{FF2B5EF4-FFF2-40B4-BE49-F238E27FC236}">
                <a16:creationId xmlns:a16="http://schemas.microsoft.com/office/drawing/2014/main" id="{E1EB2C75-181A-324B-994B-5AF144EE40DE}"/>
              </a:ext>
            </a:extLst>
          </p:cNvPr>
          <p:cNvSpPr>
            <a:spLocks noGrp="1"/>
          </p:cNvSpPr>
          <p:nvPr>
            <p:ph type="subTitle" idx="1"/>
          </p:nvPr>
        </p:nvSpPr>
        <p:spPr>
          <a:xfrm>
            <a:off x="1334429" y="4694857"/>
            <a:ext cx="9144000" cy="1655762"/>
          </a:xfrm>
        </p:spPr>
        <p:txBody>
          <a:bodyPr/>
          <a:lstStyle/>
          <a:p>
            <a:r>
              <a:rPr lang="en-US" dirty="0">
                <a:latin typeface="Times" pitchFamily="2" charset="0"/>
              </a:rPr>
              <a:t>                                      FOOTBALL Activities </a:t>
            </a:r>
          </a:p>
        </p:txBody>
      </p:sp>
      <p:pic>
        <p:nvPicPr>
          <p:cNvPr id="5" name="Graphic 4">
            <a:extLst>
              <a:ext uri="{FF2B5EF4-FFF2-40B4-BE49-F238E27FC236}">
                <a16:creationId xmlns:a16="http://schemas.microsoft.com/office/drawing/2014/main" id="{6B586DBE-5032-EE4B-A2C3-FCAB4BAC5D3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665964" y="61428"/>
            <a:ext cx="3678044" cy="3678044"/>
          </a:xfrm>
          <a:prstGeom prst="rect">
            <a:avLst/>
          </a:prstGeom>
        </p:spPr>
      </p:pic>
    </p:spTree>
    <p:extLst>
      <p:ext uri="{BB962C8B-B14F-4D97-AF65-F5344CB8AC3E}">
        <p14:creationId xmlns:p14="http://schemas.microsoft.com/office/powerpoint/2010/main" val="27163492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FBEE2-D628-D446-A2AF-53C3CDF62BA7}"/>
              </a:ext>
            </a:extLst>
          </p:cNvPr>
          <p:cNvSpPr>
            <a:spLocks noGrp="1"/>
          </p:cNvSpPr>
          <p:nvPr>
            <p:ph type="title"/>
          </p:nvPr>
        </p:nvSpPr>
        <p:spPr/>
        <p:txBody>
          <a:bodyPr/>
          <a:lstStyle/>
          <a:p>
            <a:pPr algn="ctr"/>
            <a:r>
              <a:rPr lang="en-US" b="1" u="sng" dirty="0">
                <a:latin typeface="Times" pitchFamily="2" charset="0"/>
              </a:rPr>
              <a:t>First Aid</a:t>
            </a:r>
          </a:p>
        </p:txBody>
      </p:sp>
      <p:sp>
        <p:nvSpPr>
          <p:cNvPr id="3" name="Content Placeholder 2">
            <a:extLst>
              <a:ext uri="{FF2B5EF4-FFF2-40B4-BE49-F238E27FC236}">
                <a16:creationId xmlns:a16="http://schemas.microsoft.com/office/drawing/2014/main" id="{90783C36-DC7A-614F-B245-83D4DE9767BD}"/>
              </a:ext>
            </a:extLst>
          </p:cNvPr>
          <p:cNvSpPr>
            <a:spLocks noGrp="1"/>
          </p:cNvSpPr>
          <p:nvPr>
            <p:ph idx="1"/>
          </p:nvPr>
        </p:nvSpPr>
        <p:spPr/>
        <p:txBody>
          <a:bodyPr>
            <a:normAutofit fontScale="47500" lnSpcReduction="20000"/>
          </a:bodyPr>
          <a:lstStyle/>
          <a:p>
            <a:pPr fontAlgn="base"/>
            <a:r>
              <a:rPr lang="en-GB" sz="3200" dirty="0">
                <a:latin typeface="Times" pitchFamily="2" charset="0"/>
              </a:rPr>
              <a:t>We will have 2 qualified and  2 designated first aiders at both venues. Guidelines on how we would treat the children are below.</a:t>
            </a:r>
          </a:p>
          <a:p>
            <a:pPr fontAlgn="base"/>
            <a:r>
              <a:rPr lang="en-GB" sz="3200" dirty="0">
                <a:latin typeface="Times" pitchFamily="2" charset="0"/>
              </a:rPr>
              <a:t>Try to assist at a safe distance from the casualty as much as you can and minimise the time you share a breathing zone.</a:t>
            </a:r>
          </a:p>
          <a:p>
            <a:pPr fontAlgn="base"/>
            <a:r>
              <a:rPr lang="en-GB" sz="3200" dirty="0">
                <a:latin typeface="Times" pitchFamily="2" charset="0"/>
              </a:rPr>
              <a:t>If they are capable, tell them to do things for you, but treating the casualty properly should be your first concern. Remember the 3P model – preserve life, prevent worsening, promote recovery.</a:t>
            </a:r>
          </a:p>
          <a:p>
            <a:pPr fontAlgn="base"/>
            <a:r>
              <a:rPr lang="en-GB" sz="3200" b="1" u="sng" dirty="0">
                <a:latin typeface="Times" pitchFamily="2" charset="0"/>
              </a:rPr>
              <a:t>Prevent worsening, promote recovery: all other injuries or illnesses</a:t>
            </a:r>
          </a:p>
          <a:p>
            <a:pPr fontAlgn="base"/>
            <a:r>
              <a:rPr lang="en-GB" sz="3200" dirty="0">
                <a:latin typeface="Times" pitchFamily="2" charset="0"/>
              </a:rPr>
              <a:t>If you suspect a serious illness or injury, call 999 immediately – tell the call handler if the patient has any COVID-19 symptoms</a:t>
            </a:r>
          </a:p>
          <a:p>
            <a:pPr fontAlgn="base"/>
            <a:r>
              <a:rPr lang="en-GB" sz="3200" dirty="0">
                <a:latin typeface="Times" pitchFamily="2" charset="0"/>
              </a:rPr>
              <a:t>If giving first aid to someone, you should use the recommended equipment listed above if it is available</a:t>
            </a:r>
          </a:p>
          <a:p>
            <a:pPr fontAlgn="base"/>
            <a:r>
              <a:rPr lang="en-GB" sz="3200" dirty="0">
                <a:latin typeface="Times" pitchFamily="2" charset="0"/>
              </a:rPr>
              <a:t>You should minimise the time you share a breathing zone with the casualty and direct them to do things for you where possible</a:t>
            </a:r>
          </a:p>
          <a:p>
            <a:pPr fontAlgn="base"/>
            <a:r>
              <a:rPr lang="en-GB" sz="3200" b="1" u="sng" dirty="0">
                <a:latin typeface="Times" pitchFamily="2" charset="0"/>
              </a:rPr>
              <a:t>After delivering any first aid</a:t>
            </a:r>
          </a:p>
          <a:p>
            <a:pPr fontAlgn="base"/>
            <a:r>
              <a:rPr lang="en-GB" sz="3200" dirty="0">
                <a:latin typeface="Times" pitchFamily="2" charset="0"/>
              </a:rPr>
              <a:t>Ensure you safely discard disposable items and clean reusable ones thoroughly</a:t>
            </a:r>
          </a:p>
          <a:p>
            <a:pPr fontAlgn="base"/>
            <a:r>
              <a:rPr lang="en-GB" sz="3200" dirty="0">
                <a:latin typeface="Times" pitchFamily="2" charset="0"/>
              </a:rPr>
              <a:t>Wash your hands thoroughly with soap and water or an alcohol-based hand sanitiser as soon as possible</a:t>
            </a:r>
          </a:p>
          <a:p>
            <a:endParaRPr lang="en-US" dirty="0"/>
          </a:p>
        </p:txBody>
      </p:sp>
    </p:spTree>
    <p:extLst>
      <p:ext uri="{BB962C8B-B14F-4D97-AF65-F5344CB8AC3E}">
        <p14:creationId xmlns:p14="http://schemas.microsoft.com/office/powerpoint/2010/main" val="34659033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DCE3AC-1BDB-8D4C-B59D-ECB1E264DC30}"/>
              </a:ext>
            </a:extLst>
          </p:cNvPr>
          <p:cNvSpPr>
            <a:spLocks noGrp="1"/>
          </p:cNvSpPr>
          <p:nvPr>
            <p:ph type="title"/>
          </p:nvPr>
        </p:nvSpPr>
        <p:spPr>
          <a:xfrm>
            <a:off x="646111" y="452718"/>
            <a:ext cx="9404723" cy="1483658"/>
          </a:xfrm>
        </p:spPr>
        <p:txBody>
          <a:bodyPr/>
          <a:lstStyle/>
          <a:p>
            <a:pPr algn="ctr"/>
            <a:r>
              <a:rPr lang="en-US" sz="3200" b="1" u="sng" dirty="0">
                <a:latin typeface="Times" pitchFamily="2" charset="0"/>
              </a:rPr>
              <a:t>Venue 1:</a:t>
            </a:r>
            <a:br>
              <a:rPr lang="en-US" sz="3200" b="1" u="sng" dirty="0">
                <a:latin typeface="Times" pitchFamily="2" charset="0"/>
              </a:rPr>
            </a:br>
            <a:r>
              <a:rPr lang="en-US" sz="3200" b="1" dirty="0">
                <a:latin typeface="Times" pitchFamily="2" charset="0"/>
              </a:rPr>
              <a:t>Sutton United FC, Gander Green Lane, SM1 2EY (3G Facility)</a:t>
            </a:r>
          </a:p>
        </p:txBody>
      </p:sp>
      <p:pic>
        <p:nvPicPr>
          <p:cNvPr id="10" name="Content Placeholder 8">
            <a:extLst>
              <a:ext uri="{FF2B5EF4-FFF2-40B4-BE49-F238E27FC236}">
                <a16:creationId xmlns:a16="http://schemas.microsoft.com/office/drawing/2014/main" id="{4CCF6B99-559B-B54E-AFD3-14E5239D793C}"/>
              </a:ext>
            </a:extLst>
          </p:cNvPr>
          <p:cNvPicPr>
            <a:picLocks noChangeAspect="1"/>
          </p:cNvPicPr>
          <p:nvPr/>
        </p:nvPicPr>
        <p:blipFill>
          <a:blip r:embed="rId2"/>
          <a:stretch>
            <a:fillRect/>
          </a:stretch>
        </p:blipFill>
        <p:spPr>
          <a:xfrm>
            <a:off x="1800982" y="2070567"/>
            <a:ext cx="7336657" cy="4195762"/>
          </a:xfrm>
          <a:prstGeom prst="rect">
            <a:avLst/>
          </a:prstGeom>
        </p:spPr>
      </p:pic>
      <p:pic>
        <p:nvPicPr>
          <p:cNvPr id="14" name="Content Placeholder 13">
            <a:extLst>
              <a:ext uri="{FF2B5EF4-FFF2-40B4-BE49-F238E27FC236}">
                <a16:creationId xmlns:a16="http://schemas.microsoft.com/office/drawing/2014/main" id="{A2ACE1F1-C59B-9C42-8331-9DEE1E950244}"/>
              </a:ext>
            </a:extLst>
          </p:cNvPr>
          <p:cNvPicPr>
            <a:picLocks noGrp="1" noChangeAspect="1"/>
          </p:cNvPicPr>
          <p:nvPr>
            <p:ph idx="1"/>
          </p:nvPr>
        </p:nvPicPr>
        <p:blipFill>
          <a:blip r:embed="rId2"/>
          <a:stretch>
            <a:fillRect/>
          </a:stretch>
        </p:blipFill>
        <p:spPr>
          <a:xfrm>
            <a:off x="1800981" y="2070567"/>
            <a:ext cx="7336657" cy="4195762"/>
          </a:xfrm>
        </p:spPr>
      </p:pic>
    </p:spTree>
    <p:extLst>
      <p:ext uri="{BB962C8B-B14F-4D97-AF65-F5344CB8AC3E}">
        <p14:creationId xmlns:p14="http://schemas.microsoft.com/office/powerpoint/2010/main" val="35047270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1CB329-034C-6C4D-ABCD-39F168062A57}"/>
              </a:ext>
            </a:extLst>
          </p:cNvPr>
          <p:cNvSpPr>
            <a:spLocks noGrp="1"/>
          </p:cNvSpPr>
          <p:nvPr>
            <p:ph type="title"/>
          </p:nvPr>
        </p:nvSpPr>
        <p:spPr/>
        <p:txBody>
          <a:bodyPr/>
          <a:lstStyle/>
          <a:p>
            <a:pPr algn="ctr"/>
            <a:r>
              <a:rPr lang="en-US" sz="3200" b="1" u="sng" dirty="0">
                <a:latin typeface="Times" pitchFamily="2" charset="0"/>
              </a:rPr>
              <a:t>Venue 2: </a:t>
            </a:r>
            <a:r>
              <a:rPr lang="en-GB" sz="3200" b="1" dirty="0">
                <a:latin typeface="Times" pitchFamily="2" charset="0"/>
              </a:rPr>
              <a:t>St Catherine's Playing Fields, Grand Drive, Raynes Park, Surrey, SW20 9NA (Grass Facility) </a:t>
            </a:r>
            <a:br>
              <a:rPr lang="en-GB" sz="3200" dirty="0">
                <a:latin typeface="Times" pitchFamily="2" charset="0"/>
              </a:rPr>
            </a:br>
            <a:endParaRPr lang="en-US" sz="3200" dirty="0">
              <a:latin typeface="Times" pitchFamily="2" charset="0"/>
            </a:endParaRPr>
          </a:p>
        </p:txBody>
      </p:sp>
      <p:pic>
        <p:nvPicPr>
          <p:cNvPr id="5" name="Content Placeholder 4">
            <a:extLst>
              <a:ext uri="{FF2B5EF4-FFF2-40B4-BE49-F238E27FC236}">
                <a16:creationId xmlns:a16="http://schemas.microsoft.com/office/drawing/2014/main" id="{7DE063E7-59CB-3745-94AC-D9AADCC39FAF}"/>
              </a:ext>
            </a:extLst>
          </p:cNvPr>
          <p:cNvPicPr>
            <a:picLocks noGrp="1" noChangeAspect="1"/>
          </p:cNvPicPr>
          <p:nvPr>
            <p:ph idx="1"/>
          </p:nvPr>
        </p:nvPicPr>
        <p:blipFill>
          <a:blip r:embed="rId2"/>
          <a:stretch>
            <a:fillRect/>
          </a:stretch>
        </p:blipFill>
        <p:spPr>
          <a:xfrm>
            <a:off x="1847322" y="2052638"/>
            <a:ext cx="7459132" cy="4195762"/>
          </a:xfrm>
        </p:spPr>
      </p:pic>
    </p:spTree>
    <p:extLst>
      <p:ext uri="{BB962C8B-B14F-4D97-AF65-F5344CB8AC3E}">
        <p14:creationId xmlns:p14="http://schemas.microsoft.com/office/powerpoint/2010/main" val="33968497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4498D-2110-5543-B6B9-3A0AA3F0C0BA}"/>
              </a:ext>
            </a:extLst>
          </p:cNvPr>
          <p:cNvSpPr>
            <a:spLocks noGrp="1"/>
          </p:cNvSpPr>
          <p:nvPr>
            <p:ph type="title"/>
          </p:nvPr>
        </p:nvSpPr>
        <p:spPr/>
        <p:txBody>
          <a:bodyPr/>
          <a:lstStyle/>
          <a:p>
            <a:pPr algn="ctr"/>
            <a:r>
              <a:rPr lang="en-US" b="1" u="sng" dirty="0"/>
              <a:t>Questions?</a:t>
            </a:r>
          </a:p>
        </p:txBody>
      </p:sp>
      <p:sp>
        <p:nvSpPr>
          <p:cNvPr id="3" name="Content Placeholder 2">
            <a:extLst>
              <a:ext uri="{FF2B5EF4-FFF2-40B4-BE49-F238E27FC236}">
                <a16:creationId xmlns:a16="http://schemas.microsoft.com/office/drawing/2014/main" id="{D408B560-843E-D543-B0F5-E77983741705}"/>
              </a:ext>
            </a:extLst>
          </p:cNvPr>
          <p:cNvSpPr>
            <a:spLocks noGrp="1"/>
          </p:cNvSpPr>
          <p:nvPr>
            <p:ph idx="1"/>
          </p:nvPr>
        </p:nvSpPr>
        <p:spPr/>
        <p:txBody>
          <a:bodyPr>
            <a:noAutofit/>
          </a:bodyPr>
          <a:lstStyle/>
          <a:p>
            <a:r>
              <a:rPr lang="en-US" sz="2400" dirty="0">
                <a:latin typeface="Times" pitchFamily="2" charset="0"/>
              </a:rPr>
              <a:t>If you have any questions regarding our evening/weekend classes or after-school clubs feel free to contact us via the details below.</a:t>
            </a:r>
          </a:p>
          <a:p>
            <a:r>
              <a:rPr lang="en-US" sz="2400" dirty="0">
                <a:latin typeface="Times" pitchFamily="2" charset="0"/>
              </a:rPr>
              <a:t>Jamie </a:t>
            </a:r>
            <a:r>
              <a:rPr lang="en-US" sz="2400" dirty="0" err="1">
                <a:latin typeface="Times" pitchFamily="2" charset="0"/>
              </a:rPr>
              <a:t>Decruz</a:t>
            </a:r>
            <a:r>
              <a:rPr lang="en-US" sz="2400" dirty="0">
                <a:latin typeface="Times" pitchFamily="2" charset="0"/>
              </a:rPr>
              <a:t> – 07506622818 – </a:t>
            </a:r>
            <a:r>
              <a:rPr lang="en-US" sz="2400" dirty="0">
                <a:latin typeface="Times" pitchFamily="2" charset="0"/>
                <a:hlinkClick r:id="rId2">
                  <a:extLst>
                    <a:ext uri="{A12FA001-AC4F-418D-AE19-62706E023703}">
                      <ahyp:hlinkClr xmlns:ahyp="http://schemas.microsoft.com/office/drawing/2018/hyperlinkcolor" val="tx"/>
                    </a:ext>
                  </a:extLst>
                </a:hlinkClick>
              </a:rPr>
              <a:t>Jamie@jdsfootballschool.co.uk</a:t>
            </a:r>
            <a:endParaRPr lang="en-US" sz="2400" dirty="0">
              <a:latin typeface="Times" pitchFamily="2" charset="0"/>
            </a:endParaRPr>
          </a:p>
        </p:txBody>
      </p:sp>
    </p:spTree>
    <p:extLst>
      <p:ext uri="{BB962C8B-B14F-4D97-AF65-F5344CB8AC3E}">
        <p14:creationId xmlns:p14="http://schemas.microsoft.com/office/powerpoint/2010/main" val="2515902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FAC658-4311-844B-9013-C07C755A01DC}"/>
              </a:ext>
            </a:extLst>
          </p:cNvPr>
          <p:cNvSpPr>
            <a:spLocks noGrp="1"/>
          </p:cNvSpPr>
          <p:nvPr>
            <p:ph type="title"/>
          </p:nvPr>
        </p:nvSpPr>
        <p:spPr/>
        <p:txBody>
          <a:bodyPr/>
          <a:lstStyle/>
          <a:p>
            <a:pPr algn="ctr"/>
            <a:r>
              <a:rPr lang="en-US" sz="4400" b="1" u="sng" dirty="0">
                <a:latin typeface="Times" pitchFamily="2" charset="0"/>
              </a:rPr>
              <a:t>JD’s Football School</a:t>
            </a:r>
            <a:br>
              <a:rPr lang="en-US" sz="4400" b="1" u="sng" dirty="0">
                <a:latin typeface="Times" pitchFamily="2" charset="0"/>
              </a:rPr>
            </a:br>
            <a:r>
              <a:rPr lang="en-US" sz="4400" b="1" u="sng" dirty="0">
                <a:latin typeface="Times" pitchFamily="2" charset="0"/>
              </a:rPr>
              <a:t>Covid-19 - Risk Assessment (1)</a:t>
            </a:r>
            <a:endParaRPr lang="en-US" dirty="0"/>
          </a:p>
        </p:txBody>
      </p:sp>
      <p:sp>
        <p:nvSpPr>
          <p:cNvPr id="3" name="Content Placeholder 2">
            <a:extLst>
              <a:ext uri="{FF2B5EF4-FFF2-40B4-BE49-F238E27FC236}">
                <a16:creationId xmlns:a16="http://schemas.microsoft.com/office/drawing/2014/main" id="{C36BBD72-6765-874F-9B23-117EB1E33681}"/>
              </a:ext>
            </a:extLst>
          </p:cNvPr>
          <p:cNvSpPr>
            <a:spLocks noGrp="1"/>
          </p:cNvSpPr>
          <p:nvPr>
            <p:ph idx="1"/>
          </p:nvPr>
        </p:nvSpPr>
        <p:spPr/>
        <p:txBody>
          <a:bodyPr>
            <a:normAutofit/>
          </a:bodyPr>
          <a:lstStyle/>
          <a:p>
            <a:r>
              <a:rPr lang="en-US" sz="1200" b="1" dirty="0">
                <a:latin typeface="Times" pitchFamily="2" charset="0"/>
              </a:rPr>
              <a:t>Date: September 1</a:t>
            </a:r>
            <a:r>
              <a:rPr lang="en-US" sz="1200" b="1" baseline="30000" dirty="0">
                <a:latin typeface="Times" pitchFamily="2" charset="0"/>
              </a:rPr>
              <a:t>st</a:t>
            </a:r>
            <a:r>
              <a:rPr lang="en-US" sz="1200" b="1" dirty="0">
                <a:latin typeface="Times" pitchFamily="2" charset="0"/>
              </a:rPr>
              <a:t> 2020</a:t>
            </a:r>
          </a:p>
          <a:p>
            <a:pPr marL="0" indent="0">
              <a:buNone/>
            </a:pPr>
            <a:endParaRPr lang="en-US" sz="1200" b="1" dirty="0">
              <a:latin typeface="Times" pitchFamily="2" charset="0"/>
            </a:endParaRPr>
          </a:p>
          <a:p>
            <a:r>
              <a:rPr lang="en-US" sz="1400" b="1" u="sng" baseline="30000" dirty="0">
                <a:latin typeface="Times" pitchFamily="2" charset="0"/>
              </a:rPr>
              <a:t>Venue 1:</a:t>
            </a:r>
            <a:r>
              <a:rPr lang="en-US" sz="1400" b="1" baseline="30000" dirty="0">
                <a:latin typeface="Times" pitchFamily="2" charset="0"/>
              </a:rPr>
              <a:t> Sutton United FC, Gander Green Lane, SM1 2EY (3G Facility)</a:t>
            </a:r>
          </a:p>
          <a:p>
            <a:r>
              <a:rPr lang="en-US" sz="1400" b="1" u="sng" baseline="30000" dirty="0">
                <a:latin typeface="Times" pitchFamily="2" charset="0"/>
              </a:rPr>
              <a:t>Venue 2</a:t>
            </a:r>
            <a:r>
              <a:rPr lang="en-US" sz="1400" b="1" baseline="30000" dirty="0">
                <a:latin typeface="Times" pitchFamily="2" charset="0"/>
              </a:rPr>
              <a:t>:  St Catherine’s Playing Fields, Grand Drive, Raynes Park, Surrey, SW20 9NA (Grass Facility) </a:t>
            </a:r>
            <a:r>
              <a:rPr lang="en-GB" sz="1400" dirty="0">
                <a:latin typeface="Times" pitchFamily="2" charset="0"/>
              </a:rPr>
              <a:t> </a:t>
            </a:r>
          </a:p>
          <a:p>
            <a:r>
              <a:rPr lang="en-GB" sz="1100" u="sng" dirty="0">
                <a:latin typeface="Times" pitchFamily="2" charset="0"/>
              </a:rPr>
              <a:t>Venue 3</a:t>
            </a:r>
            <a:r>
              <a:rPr lang="en-GB" sz="1100" dirty="0">
                <a:latin typeface="Times" pitchFamily="2" charset="0"/>
              </a:rPr>
              <a:t>: School Facilities' </a:t>
            </a:r>
          </a:p>
          <a:p>
            <a:endParaRPr lang="en-GB" sz="1400" dirty="0">
              <a:latin typeface="Times" pitchFamily="2" charset="0"/>
            </a:endParaRPr>
          </a:p>
          <a:p>
            <a:pPr marL="0" indent="0" algn="ctr">
              <a:buNone/>
            </a:pPr>
            <a:r>
              <a:rPr lang="en-GB" sz="1200" b="1" u="sng" dirty="0">
                <a:latin typeface="Times" pitchFamily="2" charset="0"/>
              </a:rPr>
              <a:t>Assessment Scale: </a:t>
            </a:r>
          </a:p>
          <a:p>
            <a:r>
              <a:rPr lang="en-GB" sz="1200" b="1" u="sng" dirty="0">
                <a:latin typeface="Times" pitchFamily="2" charset="0"/>
              </a:rPr>
              <a:t>Frequency:</a:t>
            </a:r>
            <a:r>
              <a:rPr lang="en-GB" sz="1200" b="1" dirty="0">
                <a:latin typeface="Times" pitchFamily="2" charset="0"/>
              </a:rPr>
              <a:t>                                                         </a:t>
            </a:r>
            <a:r>
              <a:rPr lang="en-GB" sz="1200" b="1" u="sng" dirty="0">
                <a:latin typeface="Times" pitchFamily="2" charset="0"/>
              </a:rPr>
              <a:t>Severity:</a:t>
            </a:r>
            <a:r>
              <a:rPr lang="en-GB" sz="1200" b="1" dirty="0">
                <a:latin typeface="Times" pitchFamily="2" charset="0"/>
              </a:rPr>
              <a:t>                                                                              </a:t>
            </a:r>
            <a:r>
              <a:rPr lang="en-GB" sz="1200" b="1" u="sng" dirty="0">
                <a:latin typeface="Times" pitchFamily="2" charset="0"/>
              </a:rPr>
              <a:t>Interpretation: </a:t>
            </a:r>
          </a:p>
          <a:p>
            <a:pPr>
              <a:buFont typeface="+mj-lt"/>
              <a:buAutoNum type="arabicPeriod"/>
            </a:pPr>
            <a:r>
              <a:rPr lang="en-GB" sz="1200" dirty="0">
                <a:latin typeface="Times" pitchFamily="2" charset="0"/>
              </a:rPr>
              <a:t>Improbable occurrence                                     1. No Injuries                                                                          4 and below = Low Risk </a:t>
            </a:r>
          </a:p>
          <a:p>
            <a:pPr>
              <a:buFont typeface="+mj-lt"/>
              <a:buAutoNum type="arabicPeriod"/>
            </a:pPr>
            <a:r>
              <a:rPr lang="en-GB" sz="1200" dirty="0">
                <a:latin typeface="Times" pitchFamily="2" charset="0"/>
              </a:rPr>
              <a:t>Possible occurrence                                          2.  Minor Injury                                                                        5 to 8 = Medium Risk</a:t>
            </a:r>
          </a:p>
          <a:p>
            <a:pPr>
              <a:buFont typeface="+mj-lt"/>
              <a:buAutoNum type="arabicPeriod"/>
            </a:pPr>
            <a:r>
              <a:rPr lang="en-GB" sz="1200" dirty="0">
                <a:latin typeface="Times" pitchFamily="2" charset="0"/>
              </a:rPr>
              <a:t>Occasional Occurrence                                     3. Major Injury.                                                                       9+ = High Risk</a:t>
            </a:r>
          </a:p>
          <a:p>
            <a:pPr>
              <a:buFont typeface="+mj-lt"/>
              <a:buAutoNum type="arabicPeriod"/>
            </a:pPr>
            <a:r>
              <a:rPr lang="en-GB" sz="1200" dirty="0">
                <a:latin typeface="Times" pitchFamily="2" charset="0"/>
              </a:rPr>
              <a:t>Frequent Occurrence                                        4. Major Injury to more than one person</a:t>
            </a:r>
          </a:p>
          <a:p>
            <a:pPr algn="just">
              <a:buFont typeface="+mj-lt"/>
              <a:buAutoNum type="arabicPeriod"/>
            </a:pPr>
            <a:r>
              <a:rPr lang="en-GB" sz="1200" dirty="0">
                <a:latin typeface="Times" pitchFamily="2" charset="0"/>
              </a:rPr>
              <a:t>Regular Occurrence                                          5. Death of one or more persons </a:t>
            </a:r>
          </a:p>
          <a:p>
            <a:endParaRPr lang="en-US" sz="1400" dirty="0">
              <a:latin typeface="Times" pitchFamily="2" charset="0"/>
            </a:endParaRPr>
          </a:p>
        </p:txBody>
      </p:sp>
    </p:spTree>
    <p:extLst>
      <p:ext uri="{BB962C8B-B14F-4D97-AF65-F5344CB8AC3E}">
        <p14:creationId xmlns:p14="http://schemas.microsoft.com/office/powerpoint/2010/main" val="24993145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39F577-AC87-5B47-934D-CB93B1A71278}"/>
              </a:ext>
            </a:extLst>
          </p:cNvPr>
          <p:cNvSpPr>
            <a:spLocks noGrp="1"/>
          </p:cNvSpPr>
          <p:nvPr>
            <p:ph type="title"/>
          </p:nvPr>
        </p:nvSpPr>
        <p:spPr>
          <a:xfrm>
            <a:off x="779925" y="122664"/>
            <a:ext cx="9404723" cy="1400530"/>
          </a:xfrm>
        </p:spPr>
        <p:txBody>
          <a:bodyPr/>
          <a:lstStyle/>
          <a:p>
            <a:pPr algn="ctr"/>
            <a:r>
              <a:rPr lang="en-US" sz="1400" b="1" u="sng" dirty="0">
                <a:latin typeface="Times" pitchFamily="2" charset="0"/>
              </a:rPr>
              <a:t>Risk Assessment (2)</a:t>
            </a:r>
            <a:br>
              <a:rPr lang="en-US" sz="1400" b="1" u="sng" dirty="0">
                <a:latin typeface="Times" pitchFamily="2" charset="0"/>
              </a:rPr>
            </a:br>
            <a:r>
              <a:rPr lang="en-US" sz="1400" b="1" u="sng" dirty="0">
                <a:latin typeface="Times" pitchFamily="2" charset="0"/>
              </a:rPr>
              <a:t>Covid-19</a:t>
            </a:r>
          </a:p>
        </p:txBody>
      </p:sp>
      <p:graphicFrame>
        <p:nvGraphicFramePr>
          <p:cNvPr id="11" name="Content Placeholder 10">
            <a:extLst>
              <a:ext uri="{FF2B5EF4-FFF2-40B4-BE49-F238E27FC236}">
                <a16:creationId xmlns:a16="http://schemas.microsoft.com/office/drawing/2014/main" id="{30D2FDED-5269-4D46-BB4E-7B84FCC2DAD7}"/>
              </a:ext>
            </a:extLst>
          </p:cNvPr>
          <p:cNvGraphicFramePr>
            <a:graphicFrameLocks noGrp="1"/>
          </p:cNvGraphicFramePr>
          <p:nvPr>
            <p:ph idx="1"/>
            <p:extLst>
              <p:ext uri="{D42A27DB-BD31-4B8C-83A1-F6EECF244321}">
                <p14:modId xmlns:p14="http://schemas.microsoft.com/office/powerpoint/2010/main" val="1241540032"/>
              </p:ext>
            </p:extLst>
          </p:nvPr>
        </p:nvGraphicFramePr>
        <p:xfrm>
          <a:off x="89210" y="680225"/>
          <a:ext cx="11853747" cy="6034667"/>
        </p:xfrm>
        <a:graphic>
          <a:graphicData uri="http://schemas.openxmlformats.org/drawingml/2006/table">
            <a:tbl>
              <a:tblPr firstRow="1" bandRow="1">
                <a:tableStyleId>{5C22544A-7EE6-4342-B048-85BDC9FD1C3A}</a:tableStyleId>
              </a:tblPr>
              <a:tblGrid>
                <a:gridCol w="1338147">
                  <a:extLst>
                    <a:ext uri="{9D8B030D-6E8A-4147-A177-3AD203B41FA5}">
                      <a16:colId xmlns:a16="http://schemas.microsoft.com/office/drawing/2014/main" val="2750067591"/>
                    </a:ext>
                  </a:extLst>
                </a:gridCol>
                <a:gridCol w="1351691">
                  <a:extLst>
                    <a:ext uri="{9D8B030D-6E8A-4147-A177-3AD203B41FA5}">
                      <a16:colId xmlns:a16="http://schemas.microsoft.com/office/drawing/2014/main" val="509130438"/>
                    </a:ext>
                  </a:extLst>
                </a:gridCol>
                <a:gridCol w="1339272">
                  <a:extLst>
                    <a:ext uri="{9D8B030D-6E8A-4147-A177-3AD203B41FA5}">
                      <a16:colId xmlns:a16="http://schemas.microsoft.com/office/drawing/2014/main" val="2302986884"/>
                    </a:ext>
                  </a:extLst>
                </a:gridCol>
                <a:gridCol w="1339272">
                  <a:extLst>
                    <a:ext uri="{9D8B030D-6E8A-4147-A177-3AD203B41FA5}">
                      <a16:colId xmlns:a16="http://schemas.microsoft.com/office/drawing/2014/main" val="422063462"/>
                    </a:ext>
                  </a:extLst>
                </a:gridCol>
                <a:gridCol w="2467549">
                  <a:extLst>
                    <a:ext uri="{9D8B030D-6E8A-4147-A177-3AD203B41FA5}">
                      <a16:colId xmlns:a16="http://schemas.microsoft.com/office/drawing/2014/main" val="1724333907"/>
                    </a:ext>
                  </a:extLst>
                </a:gridCol>
                <a:gridCol w="1339272">
                  <a:extLst>
                    <a:ext uri="{9D8B030D-6E8A-4147-A177-3AD203B41FA5}">
                      <a16:colId xmlns:a16="http://schemas.microsoft.com/office/drawing/2014/main" val="3385825257"/>
                    </a:ext>
                  </a:extLst>
                </a:gridCol>
                <a:gridCol w="1339272">
                  <a:extLst>
                    <a:ext uri="{9D8B030D-6E8A-4147-A177-3AD203B41FA5}">
                      <a16:colId xmlns:a16="http://schemas.microsoft.com/office/drawing/2014/main" val="1811193354"/>
                    </a:ext>
                  </a:extLst>
                </a:gridCol>
                <a:gridCol w="1339272">
                  <a:extLst>
                    <a:ext uri="{9D8B030D-6E8A-4147-A177-3AD203B41FA5}">
                      <a16:colId xmlns:a16="http://schemas.microsoft.com/office/drawing/2014/main" val="281448939"/>
                    </a:ext>
                  </a:extLst>
                </a:gridCol>
              </a:tblGrid>
              <a:tr h="703705">
                <a:tc>
                  <a:txBody>
                    <a:bodyPr/>
                    <a:lstStyle/>
                    <a:p>
                      <a:pPr algn="ctr"/>
                      <a:r>
                        <a:rPr lang="en-US" sz="1200" u="sng" dirty="0">
                          <a:latin typeface="Times" pitchFamily="2" charset="0"/>
                        </a:rPr>
                        <a:t>Activity</a:t>
                      </a:r>
                    </a:p>
                  </a:txBody>
                  <a:tcPr/>
                </a:tc>
                <a:tc>
                  <a:txBody>
                    <a:bodyPr/>
                    <a:lstStyle/>
                    <a:p>
                      <a:pPr algn="ctr"/>
                      <a:r>
                        <a:rPr lang="en-US" sz="1200" u="sng" dirty="0">
                          <a:latin typeface="Times" pitchFamily="2" charset="0"/>
                        </a:rPr>
                        <a:t>What are the hazards?</a:t>
                      </a:r>
                    </a:p>
                  </a:txBody>
                  <a:tcPr/>
                </a:tc>
                <a:tc>
                  <a:txBody>
                    <a:bodyPr/>
                    <a:lstStyle/>
                    <a:p>
                      <a:pPr algn="ctr"/>
                      <a:r>
                        <a:rPr lang="en-US" sz="1200" u="sng" dirty="0">
                          <a:latin typeface="Times" pitchFamily="2" charset="0"/>
                        </a:rPr>
                        <a:t>Who might be affected?</a:t>
                      </a:r>
                    </a:p>
                  </a:txBody>
                  <a:tcPr/>
                </a:tc>
                <a:tc>
                  <a:txBody>
                    <a:bodyPr/>
                    <a:lstStyle/>
                    <a:p>
                      <a:pPr algn="ctr"/>
                      <a:r>
                        <a:rPr lang="en-US" sz="1200" u="sng" dirty="0">
                          <a:latin typeface="Times" pitchFamily="2" charset="0"/>
                        </a:rPr>
                        <a:t>Assess the Risk (Before controls) F x S = R</a:t>
                      </a:r>
                    </a:p>
                  </a:txBody>
                  <a:tcPr/>
                </a:tc>
                <a:tc>
                  <a:txBody>
                    <a:bodyPr/>
                    <a:lstStyle/>
                    <a:p>
                      <a:pPr algn="ctr"/>
                      <a:r>
                        <a:rPr lang="en-US" sz="1200" u="sng" dirty="0">
                          <a:latin typeface="Times" pitchFamily="2" charset="0"/>
                        </a:rPr>
                        <a:t>Controlling Action:</a:t>
                      </a:r>
                    </a:p>
                    <a:p>
                      <a:pPr algn="ctr"/>
                      <a:r>
                        <a:rPr lang="en-US" sz="1200" u="sng" dirty="0">
                          <a:latin typeface="Times" pitchFamily="2" charset="0"/>
                        </a:rPr>
                        <a:t>(Prevention)</a:t>
                      </a:r>
                    </a:p>
                  </a:txBody>
                  <a:tcPr/>
                </a:tc>
                <a:tc>
                  <a:txBody>
                    <a:bodyPr/>
                    <a:lstStyle/>
                    <a:p>
                      <a:pPr algn="ctr"/>
                      <a:r>
                        <a:rPr lang="en-US" sz="1200" u="sng" dirty="0">
                          <a:latin typeface="Times" pitchFamily="2" charset="0"/>
                        </a:rPr>
                        <a:t>Assess the Risk (After Controls) F x S = R</a:t>
                      </a:r>
                    </a:p>
                  </a:txBody>
                  <a:tcPr/>
                </a:tc>
                <a:tc>
                  <a:txBody>
                    <a:bodyPr/>
                    <a:lstStyle/>
                    <a:p>
                      <a:pPr algn="ctr"/>
                      <a:r>
                        <a:rPr lang="en-US" sz="1200" u="sng" dirty="0">
                          <a:latin typeface="Times" pitchFamily="2" charset="0"/>
                        </a:rPr>
                        <a:t>Action by who?</a:t>
                      </a:r>
                    </a:p>
                    <a:p>
                      <a:pPr algn="ctr"/>
                      <a:endParaRPr lang="en-US" sz="1200" u="sng" dirty="0">
                        <a:latin typeface="Times" pitchFamily="2" charset="0"/>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u="sng" dirty="0">
                          <a:latin typeface="Times" pitchFamily="2" charset="0"/>
                        </a:rPr>
                        <a:t>Action by when?</a:t>
                      </a:r>
                    </a:p>
                  </a:txBody>
                  <a:tcPr/>
                </a:tc>
                <a:extLst>
                  <a:ext uri="{0D108BD9-81ED-4DB2-BD59-A6C34878D82A}">
                    <a16:rowId xmlns:a16="http://schemas.microsoft.com/office/drawing/2014/main" val="165051438"/>
                  </a:ext>
                </a:extLst>
              </a:tr>
              <a:tr h="1111723">
                <a:tc>
                  <a:txBody>
                    <a:bodyPr/>
                    <a:lstStyle/>
                    <a:p>
                      <a:pPr marL="171450" indent="-171450" algn="ctr">
                        <a:buFont typeface="Arial" panose="020B0604020202020204" pitchFamily="34" charset="0"/>
                        <a:buChar char="•"/>
                      </a:pPr>
                      <a:r>
                        <a:rPr lang="en-US" sz="800" dirty="0">
                          <a:latin typeface="Times" pitchFamily="2" charset="0"/>
                        </a:rPr>
                        <a:t>Playing outdoor Football</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800" b="1" dirty="0">
                          <a:latin typeface="Times" pitchFamily="2" charset="0"/>
                        </a:rPr>
                        <a:t>Social Distancing</a:t>
                      </a:r>
                    </a:p>
                    <a:p>
                      <a:pPr marL="171450" marR="0" lvl="0" indent="-171450" algn="ctr"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800" dirty="0">
                        <a:latin typeface="Times" pitchFamily="2" charset="0"/>
                      </a:endParaRPr>
                    </a:p>
                    <a:p>
                      <a:pPr marL="171450" marR="0" lvl="0" indent="-171450" algn="ctr"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dirty="0">
                          <a:latin typeface="Times" pitchFamily="2" charset="0"/>
                        </a:rPr>
                        <a:t>Exposure to virus is increased unless players, staff and parents adhere to social distancing guidelines.</a:t>
                      </a:r>
                    </a:p>
                  </a:txBody>
                  <a:tcPr/>
                </a:tc>
                <a:tc>
                  <a:txBody>
                    <a:bodyPr/>
                    <a:lstStyle/>
                    <a:p>
                      <a:pPr marL="171450" marR="0" lvl="0" indent="-171450" algn="ctr"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a:ln>
                            <a:noFill/>
                          </a:ln>
                          <a:solidFill>
                            <a:prstClr val="black"/>
                          </a:solidFill>
                          <a:effectLst/>
                          <a:uLnTx/>
                          <a:uFillTx/>
                          <a:latin typeface="Times" pitchFamily="2" charset="0"/>
                          <a:ea typeface="+mn-ea"/>
                          <a:cs typeface="+mn-cs"/>
                        </a:rPr>
                        <a:t>Players, Staff &amp; Parents </a:t>
                      </a:r>
                    </a:p>
                  </a:txBody>
                  <a:tcPr/>
                </a:tc>
                <a:tc>
                  <a:txBody>
                    <a:bodyPr/>
                    <a:lstStyle/>
                    <a:p>
                      <a:pPr algn="ctr">
                        <a:lnSpc>
                          <a:spcPct val="115000"/>
                        </a:lnSpc>
                        <a:spcAft>
                          <a:spcPts val="1000"/>
                        </a:spcAft>
                      </a:pPr>
                      <a:r>
                        <a:rPr lang="en-GB" sz="800" dirty="0">
                          <a:effectLst/>
                          <a:latin typeface="Times" pitchFamily="2" charset="0"/>
                          <a:ea typeface="Times New Roman" panose="02020603050405020304" pitchFamily="18" charset="0"/>
                          <a:cs typeface="Times New Roman" panose="02020603050405020304" pitchFamily="18" charset="0"/>
                        </a:rPr>
                        <a:t>4 X 3 = 12</a:t>
                      </a:r>
                    </a:p>
                  </a:txBody>
                  <a:tcPr marL="114300" marR="114300" marT="0" marB="0"/>
                </a:tc>
                <a:tc>
                  <a:txBody>
                    <a:bodyPr/>
                    <a:lstStyle/>
                    <a:p>
                      <a:pPr marL="171450" indent="-171450" algn="ctr">
                        <a:lnSpc>
                          <a:spcPct val="115000"/>
                        </a:lnSpc>
                        <a:spcAft>
                          <a:spcPts val="1000"/>
                        </a:spcAft>
                        <a:buFont typeface="Arial" panose="020B0604020202020204" pitchFamily="34" charset="0"/>
                        <a:buChar char="•"/>
                      </a:pPr>
                      <a:r>
                        <a:rPr lang="en-GB" sz="800" dirty="0">
                          <a:effectLst/>
                          <a:latin typeface="Times" pitchFamily="2" charset="0"/>
                          <a:ea typeface="Times New Roman" panose="02020603050405020304" pitchFamily="18" charset="0"/>
                          <a:cs typeface="Times New Roman" panose="02020603050405020304" pitchFamily="18" charset="0"/>
                        </a:rPr>
                        <a:t>Parents to remain in their car when dropping off and collecting their child. </a:t>
                      </a:r>
                    </a:p>
                    <a:p>
                      <a:pPr marL="171450" indent="-171450" algn="ctr">
                        <a:lnSpc>
                          <a:spcPct val="115000"/>
                        </a:lnSpc>
                        <a:spcAft>
                          <a:spcPts val="1000"/>
                        </a:spcAft>
                        <a:buFont typeface="Arial" panose="020B0604020202020204" pitchFamily="34" charset="0"/>
                        <a:buChar char="•"/>
                      </a:pPr>
                      <a:r>
                        <a:rPr lang="en-GB" sz="800" dirty="0">
                          <a:effectLst/>
                          <a:latin typeface="Times" pitchFamily="2" charset="0"/>
                          <a:ea typeface="Times New Roman" panose="02020603050405020304" pitchFamily="18" charset="0"/>
                          <a:cs typeface="Times New Roman" panose="02020603050405020304" pitchFamily="18" charset="0"/>
                        </a:rPr>
                        <a:t>Players will be escorted from the car onto the pitch to join their designated bubble group</a:t>
                      </a:r>
                    </a:p>
                    <a:p>
                      <a:pPr marL="171450" indent="-171450" algn="ctr">
                        <a:lnSpc>
                          <a:spcPct val="115000"/>
                        </a:lnSpc>
                        <a:spcAft>
                          <a:spcPts val="1000"/>
                        </a:spcAft>
                        <a:buFont typeface="Arial" panose="020B0604020202020204" pitchFamily="34" charset="0"/>
                        <a:buChar char="•"/>
                      </a:pPr>
                      <a:r>
                        <a:rPr lang="en-GB" sz="800" dirty="0">
                          <a:effectLst/>
                          <a:latin typeface="Times" pitchFamily="2" charset="0"/>
                          <a:ea typeface="Times New Roman" panose="02020603050405020304" pitchFamily="18" charset="0"/>
                          <a:cs typeface="Times New Roman" panose="02020603050405020304" pitchFamily="18" charset="0"/>
                        </a:rPr>
                        <a:t>Members of staff who are escorting the children will be in PPE</a:t>
                      </a:r>
                    </a:p>
                    <a:p>
                      <a:pPr marL="171450" indent="-171450" algn="ctr">
                        <a:lnSpc>
                          <a:spcPct val="115000"/>
                        </a:lnSpc>
                        <a:spcAft>
                          <a:spcPts val="1000"/>
                        </a:spcAft>
                        <a:buFont typeface="Arial" panose="020B0604020202020204" pitchFamily="34" charset="0"/>
                        <a:buChar char="•"/>
                      </a:pPr>
                      <a:r>
                        <a:rPr lang="en-GB" sz="800" dirty="0">
                          <a:effectLst/>
                          <a:latin typeface="Times" pitchFamily="2" charset="0"/>
                          <a:ea typeface="Times New Roman" panose="02020603050405020304" pitchFamily="18" charset="0"/>
                          <a:cs typeface="Times New Roman" panose="02020603050405020304" pitchFamily="18" charset="0"/>
                        </a:rPr>
                        <a:t>Temperature checks  &amp; Hand sanitiser provided upon arrival </a:t>
                      </a:r>
                    </a:p>
                    <a:p>
                      <a:pPr marL="171450" indent="-171450" algn="ctr">
                        <a:lnSpc>
                          <a:spcPct val="115000"/>
                        </a:lnSpc>
                        <a:spcAft>
                          <a:spcPts val="1000"/>
                        </a:spcAft>
                        <a:buFont typeface="Arial" panose="020B0604020202020204" pitchFamily="34" charset="0"/>
                        <a:buChar char="•"/>
                      </a:pPr>
                      <a:r>
                        <a:rPr lang="en-GB" sz="800" dirty="0">
                          <a:effectLst/>
                          <a:latin typeface="Times" pitchFamily="2" charset="0"/>
                          <a:ea typeface="Times New Roman" panose="02020603050405020304" pitchFamily="18" charset="0"/>
                          <a:cs typeface="Times New Roman" panose="02020603050405020304" pitchFamily="18" charset="0"/>
                        </a:rPr>
                        <a:t>Briefing will take place before each session</a:t>
                      </a:r>
                    </a:p>
                    <a:p>
                      <a:pPr marL="171450" indent="-171450" algn="ctr">
                        <a:lnSpc>
                          <a:spcPct val="115000"/>
                        </a:lnSpc>
                        <a:spcAft>
                          <a:spcPts val="1000"/>
                        </a:spcAft>
                        <a:buFont typeface="Arial" panose="020B0604020202020204" pitchFamily="34" charset="0"/>
                        <a:buChar char="•"/>
                      </a:pPr>
                      <a:r>
                        <a:rPr lang="en-GB" sz="800" dirty="0">
                          <a:effectLst/>
                          <a:latin typeface="Times" pitchFamily="2" charset="0"/>
                          <a:ea typeface="Times New Roman" panose="02020603050405020304" pitchFamily="18" charset="0"/>
                          <a:cs typeface="Times New Roman" panose="02020603050405020304" pitchFamily="18" charset="0"/>
                        </a:rPr>
                        <a:t>Staggered breaks throughout the day including water breaks and lunch </a:t>
                      </a:r>
                    </a:p>
                  </a:txBody>
                  <a:tcPr marL="114300" marR="114300" marT="0" marB="0"/>
                </a:tc>
                <a:tc>
                  <a:txBody>
                    <a:bodyPr/>
                    <a:lstStyle/>
                    <a:p>
                      <a:pPr algn="ctr"/>
                      <a:r>
                        <a:rPr lang="en-US" sz="800" dirty="0">
                          <a:latin typeface="Times" pitchFamily="2" charset="0"/>
                        </a:rPr>
                        <a:t>2 x 3 = 6</a:t>
                      </a:r>
                    </a:p>
                  </a:txBody>
                  <a:tcPr/>
                </a:tc>
                <a:tc>
                  <a:txBody>
                    <a:bodyPr/>
                    <a:lstStyle/>
                    <a:p>
                      <a:pPr algn="ctr">
                        <a:lnSpc>
                          <a:spcPct val="115000"/>
                        </a:lnSpc>
                        <a:spcAft>
                          <a:spcPts val="1000"/>
                        </a:spcAft>
                      </a:pPr>
                      <a:r>
                        <a:rPr lang="en-GB" sz="800" dirty="0">
                          <a:effectLst/>
                          <a:latin typeface="Times" pitchFamily="2" charset="0"/>
                          <a:ea typeface="Times New Roman" panose="02020603050405020304" pitchFamily="18" charset="0"/>
                          <a:cs typeface="Times New Roman" panose="02020603050405020304" pitchFamily="18" charset="0"/>
                        </a:rPr>
                        <a:t>Staff, players and parents  to be reminded on a daily basis of the importance of social distancing both at our venues and outside of it.</a:t>
                      </a:r>
                    </a:p>
                  </a:txBody>
                  <a:tcPr/>
                </a:tc>
                <a:tc>
                  <a:txBody>
                    <a:bodyPr/>
                    <a:lstStyle/>
                    <a:p>
                      <a:pPr algn="ctr"/>
                      <a:r>
                        <a:rPr lang="en-US" sz="800" dirty="0">
                          <a:latin typeface="Times" pitchFamily="2" charset="0"/>
                        </a:rPr>
                        <a:t>Throughout the whole day.</a:t>
                      </a:r>
                    </a:p>
                  </a:txBody>
                  <a:tcPr/>
                </a:tc>
                <a:extLst>
                  <a:ext uri="{0D108BD9-81ED-4DB2-BD59-A6C34878D82A}">
                    <a16:rowId xmlns:a16="http://schemas.microsoft.com/office/drawing/2014/main" val="2533545784"/>
                  </a:ext>
                </a:extLst>
              </a:tr>
              <a:tr h="880940">
                <a:tc>
                  <a:txBody>
                    <a:bodyPr/>
                    <a:lstStyle/>
                    <a:p>
                      <a:pPr marL="171450" indent="-171450" algn="ctr">
                        <a:buFont typeface="Arial" panose="020B0604020202020204" pitchFamily="34" charset="0"/>
                        <a:buChar char="•"/>
                      </a:pPr>
                      <a:r>
                        <a:rPr lang="en-US" sz="800" dirty="0">
                          <a:latin typeface="Times" pitchFamily="2" charset="0"/>
                        </a:rPr>
                        <a:t>Cleaning Equipment</a:t>
                      </a:r>
                    </a:p>
                  </a:txBody>
                  <a:tcPr/>
                </a:tc>
                <a:tc>
                  <a:txBody>
                    <a:bodyPr/>
                    <a:lstStyle/>
                    <a:p>
                      <a:pPr marL="171450" indent="-171450" algn="ctr">
                        <a:buFont typeface="Arial" panose="020B0604020202020204" pitchFamily="34" charset="0"/>
                        <a:buChar char="•"/>
                      </a:pPr>
                      <a:r>
                        <a:rPr lang="en-US" sz="800" dirty="0">
                          <a:latin typeface="Times" pitchFamily="2" charset="0"/>
                        </a:rPr>
                        <a:t>Exposure to virus is increased unless appropriate standards of cleaning &amp; disinfection are in operation</a:t>
                      </a:r>
                    </a:p>
                  </a:txBody>
                  <a:tcPr/>
                </a:tc>
                <a:tc>
                  <a:txBody>
                    <a:bodyPr/>
                    <a:lstStyle/>
                    <a:p>
                      <a:pPr marL="171450" marR="0" lvl="0" indent="-171450" algn="ctr"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a:ln>
                            <a:noFill/>
                          </a:ln>
                          <a:solidFill>
                            <a:prstClr val="black"/>
                          </a:solidFill>
                          <a:effectLst/>
                          <a:uLnTx/>
                          <a:uFillTx/>
                          <a:latin typeface="Times" pitchFamily="2" charset="0"/>
                          <a:ea typeface="+mn-ea"/>
                          <a:cs typeface="+mn-cs"/>
                        </a:rPr>
                        <a:t>Players, Staff &amp; Parents </a:t>
                      </a:r>
                      <a:endParaRPr kumimoji="0" lang="en-US" sz="800" b="0" i="0" u="none" strike="noStrike" kern="1200" cap="none" spc="0" normalizeH="0" baseline="0" noProof="0" dirty="0">
                        <a:ln>
                          <a:noFill/>
                        </a:ln>
                        <a:solidFill>
                          <a:prstClr val="black"/>
                        </a:solidFill>
                        <a:effectLst/>
                        <a:uLnTx/>
                        <a:uFillTx/>
                        <a:latin typeface="Times" pitchFamily="2" charset="0"/>
                        <a:ea typeface="+mn-ea"/>
                        <a:cs typeface="+mn-cs"/>
                      </a:endParaRPr>
                    </a:p>
                  </a:txBody>
                  <a:tcPr/>
                </a:tc>
                <a:tc>
                  <a:txBody>
                    <a:bodyPr/>
                    <a:lstStyle/>
                    <a:p>
                      <a:pPr algn="ctr">
                        <a:lnSpc>
                          <a:spcPct val="115000"/>
                        </a:lnSpc>
                        <a:spcAft>
                          <a:spcPts val="1000"/>
                        </a:spcAft>
                      </a:pPr>
                      <a:r>
                        <a:rPr lang="en-GB" sz="800" dirty="0">
                          <a:effectLst/>
                          <a:latin typeface="Times" pitchFamily="2" charset="0"/>
                          <a:ea typeface="Times New Roman" panose="02020603050405020304" pitchFamily="18" charset="0"/>
                          <a:cs typeface="Times New Roman" panose="02020603050405020304" pitchFamily="18" charset="0"/>
                        </a:rPr>
                        <a:t>4 X 3 = 12</a:t>
                      </a:r>
                    </a:p>
                  </a:txBody>
                  <a:tcPr marL="114300" marR="114300" marT="0" marB="0"/>
                </a:tc>
                <a:tc>
                  <a:txBody>
                    <a:bodyPr/>
                    <a:lstStyle/>
                    <a:p>
                      <a:pPr algn="ctr">
                        <a:lnSpc>
                          <a:spcPct val="115000"/>
                        </a:lnSpc>
                        <a:spcAft>
                          <a:spcPts val="1000"/>
                        </a:spcAft>
                      </a:pPr>
                      <a:endParaRPr lang="en-GB" sz="800" dirty="0">
                        <a:effectLst/>
                        <a:latin typeface="Times" pitchFamily="2" charset="0"/>
                        <a:ea typeface="Times New Roman" panose="02020603050405020304" pitchFamily="18" charset="0"/>
                        <a:cs typeface="Times New Roman" panose="02020603050405020304" pitchFamily="18" charset="0"/>
                      </a:endParaRPr>
                    </a:p>
                    <a:p>
                      <a:pPr marL="171450" indent="-171450" algn="ctr">
                        <a:lnSpc>
                          <a:spcPct val="115000"/>
                        </a:lnSpc>
                        <a:spcAft>
                          <a:spcPts val="1000"/>
                        </a:spcAft>
                        <a:buFont typeface="Arial" panose="020B0604020202020204" pitchFamily="34" charset="0"/>
                        <a:buChar char="•"/>
                      </a:pPr>
                      <a:r>
                        <a:rPr lang="en-GB" sz="800" dirty="0">
                          <a:effectLst/>
                          <a:latin typeface="Times" pitchFamily="2" charset="0"/>
                          <a:ea typeface="Times New Roman" panose="02020603050405020304" pitchFamily="18" charset="0"/>
                          <a:cs typeface="Times New Roman" panose="02020603050405020304" pitchFamily="18" charset="0"/>
                        </a:rPr>
                        <a:t>Frequently cleaning and disinfecting all equipment and surfaces that are touched regularly particularly in areas of high usage such as toilets</a:t>
                      </a:r>
                    </a:p>
                  </a:txBody>
                  <a:tcPr marL="114300" marR="114300" marT="0" marB="0"/>
                </a:tc>
                <a:tc>
                  <a:txBody>
                    <a:bodyPr/>
                    <a:lstStyle/>
                    <a:p>
                      <a:pPr algn="ctr"/>
                      <a:r>
                        <a:rPr lang="en-US" sz="800" dirty="0">
                          <a:latin typeface="Times" pitchFamily="2" charset="0"/>
                        </a:rPr>
                        <a:t>2 x 3 = 6</a:t>
                      </a:r>
                    </a:p>
                  </a:txBody>
                  <a:tcPr/>
                </a:tc>
                <a:tc>
                  <a:txBody>
                    <a:bodyPr/>
                    <a:lstStyle/>
                    <a:p>
                      <a:pPr algn="ctr">
                        <a:lnSpc>
                          <a:spcPct val="115000"/>
                        </a:lnSpc>
                        <a:spcAft>
                          <a:spcPts val="1000"/>
                        </a:spcAft>
                      </a:pPr>
                      <a:r>
                        <a:rPr lang="en-GB" sz="800" dirty="0">
                          <a:effectLst/>
                          <a:latin typeface="Times" pitchFamily="2" charset="0"/>
                          <a:ea typeface="Times New Roman" panose="02020603050405020304" pitchFamily="18" charset="0"/>
                          <a:cs typeface="Times New Roman" panose="02020603050405020304" pitchFamily="18" charset="0"/>
                        </a:rPr>
                        <a:t>Rigorous checks will be carried out by managers and all staff to ensure that the necessary procedures are being followed.</a:t>
                      </a:r>
                    </a:p>
                  </a:txBody>
                  <a:tcPr marL="114300" marR="114300" marT="0" marB="0"/>
                </a:tc>
                <a:tc>
                  <a:txBody>
                    <a:bodyPr/>
                    <a:lstStyle/>
                    <a:p>
                      <a:pPr algn="ctr"/>
                      <a:r>
                        <a:rPr lang="en-US" sz="800" dirty="0">
                          <a:latin typeface="Times" pitchFamily="2" charset="0"/>
                        </a:rPr>
                        <a:t>Start, Middle and end of each day.</a:t>
                      </a:r>
                    </a:p>
                  </a:txBody>
                  <a:tcPr/>
                </a:tc>
                <a:extLst>
                  <a:ext uri="{0D108BD9-81ED-4DB2-BD59-A6C34878D82A}">
                    <a16:rowId xmlns:a16="http://schemas.microsoft.com/office/drawing/2014/main" val="222743253"/>
                  </a:ext>
                </a:extLst>
              </a:tr>
              <a:tr h="966666">
                <a:tc>
                  <a:txBody>
                    <a:bodyPr/>
                    <a:lstStyle/>
                    <a:p>
                      <a:pPr marL="171450" indent="-171450" algn="ctr">
                        <a:buFont typeface="Arial" panose="020B0604020202020204" pitchFamily="34" charset="0"/>
                        <a:buChar char="•"/>
                      </a:pPr>
                      <a:r>
                        <a:rPr lang="en-US" sz="800" dirty="0">
                          <a:latin typeface="Times" pitchFamily="2" charset="0"/>
                        </a:rPr>
                        <a:t>Hand Washing</a:t>
                      </a:r>
                    </a:p>
                  </a:txBody>
                  <a:tcPr/>
                </a:tc>
                <a:tc>
                  <a:txBody>
                    <a:bodyPr/>
                    <a:lstStyle/>
                    <a:p>
                      <a:pPr marL="171450" marR="0" lvl="0" indent="-171450" algn="ctr"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dirty="0">
                          <a:latin typeface="Times" pitchFamily="2" charset="0"/>
                        </a:rPr>
                        <a:t>Exposure to virus is increased unless appropriate standards of hand cleaning with water/soap and hand sanitizer is maintained.</a:t>
                      </a:r>
                    </a:p>
                  </a:txBody>
                  <a:tcPr/>
                </a:tc>
                <a:tc>
                  <a:txBody>
                    <a:bodyPr/>
                    <a:lstStyle/>
                    <a:p>
                      <a:pPr marL="171450" marR="0" lvl="0" indent="-171450" algn="ctr"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a:ln>
                            <a:noFill/>
                          </a:ln>
                          <a:solidFill>
                            <a:prstClr val="black"/>
                          </a:solidFill>
                          <a:effectLst/>
                          <a:uLnTx/>
                          <a:uFillTx/>
                          <a:latin typeface="Times" pitchFamily="2" charset="0"/>
                          <a:ea typeface="+mn-ea"/>
                          <a:cs typeface="+mn-cs"/>
                        </a:rPr>
                        <a:t>Players, Staff &amp; Parents </a:t>
                      </a:r>
                      <a:endParaRPr kumimoji="0" lang="en-US" sz="800" b="0" i="0" u="none" strike="noStrike" kern="1200" cap="none" spc="0" normalizeH="0" baseline="0" noProof="0" dirty="0">
                        <a:ln>
                          <a:noFill/>
                        </a:ln>
                        <a:solidFill>
                          <a:prstClr val="black"/>
                        </a:solidFill>
                        <a:effectLst/>
                        <a:uLnTx/>
                        <a:uFillTx/>
                        <a:latin typeface="Times" pitchFamily="2" charset="0"/>
                        <a:ea typeface="+mn-ea"/>
                        <a:cs typeface="+mn-cs"/>
                      </a:endParaRPr>
                    </a:p>
                  </a:txBody>
                  <a:tcPr/>
                </a:tc>
                <a:tc>
                  <a:txBody>
                    <a:bodyPr/>
                    <a:lstStyle/>
                    <a:p>
                      <a:pPr algn="ctr">
                        <a:lnSpc>
                          <a:spcPct val="115000"/>
                        </a:lnSpc>
                        <a:spcAft>
                          <a:spcPts val="1000"/>
                        </a:spcAft>
                      </a:pPr>
                      <a:r>
                        <a:rPr lang="en-GB" sz="800" dirty="0">
                          <a:effectLst/>
                          <a:latin typeface="Times" pitchFamily="2" charset="0"/>
                          <a:ea typeface="Times New Roman" panose="02020603050405020304" pitchFamily="18" charset="0"/>
                          <a:cs typeface="Times New Roman" panose="02020603050405020304" pitchFamily="18" charset="0"/>
                        </a:rPr>
                        <a:t>4 X 3 = 12</a:t>
                      </a:r>
                    </a:p>
                  </a:txBody>
                  <a:tcPr marL="114300" marR="114300" marT="0" marB="0"/>
                </a:tc>
                <a:tc>
                  <a:txBody>
                    <a:bodyPr/>
                    <a:lstStyle/>
                    <a:p>
                      <a:pPr marL="171450" indent="-171450" algn="ctr">
                        <a:lnSpc>
                          <a:spcPct val="115000"/>
                        </a:lnSpc>
                        <a:spcAft>
                          <a:spcPts val="1000"/>
                        </a:spcAft>
                        <a:buFont typeface="Arial" panose="020B0604020202020204" pitchFamily="34" charset="0"/>
                        <a:buChar char="•"/>
                      </a:pPr>
                      <a:r>
                        <a:rPr lang="en-GB" sz="800" dirty="0">
                          <a:effectLst/>
                          <a:latin typeface="Times" pitchFamily="2" charset="0"/>
                          <a:ea typeface="Times New Roman" panose="02020603050405020304" pitchFamily="18" charset="0"/>
                          <a:cs typeface="Times New Roman" panose="02020603050405020304" pitchFamily="18" charset="0"/>
                        </a:rPr>
                        <a:t>Hand sanitiser to be provided before, during and after the day </a:t>
                      </a:r>
                    </a:p>
                    <a:p>
                      <a:pPr marL="171450" indent="-171450" algn="ctr">
                        <a:lnSpc>
                          <a:spcPct val="115000"/>
                        </a:lnSpc>
                        <a:spcAft>
                          <a:spcPts val="1000"/>
                        </a:spcAft>
                        <a:buFont typeface="Arial" panose="020B0604020202020204" pitchFamily="34" charset="0"/>
                        <a:buChar char="•"/>
                      </a:pPr>
                      <a:r>
                        <a:rPr lang="en-GB" sz="800" dirty="0">
                          <a:effectLst/>
                          <a:latin typeface="Times" pitchFamily="2" charset="0"/>
                          <a:ea typeface="Times New Roman" panose="02020603050405020304" pitchFamily="18" charset="0"/>
                          <a:cs typeface="Times New Roman" panose="02020603050405020304" pitchFamily="18" charset="0"/>
                        </a:rPr>
                        <a:t>Soap, Warm water and disposable tissues to be provided in the toilets </a:t>
                      </a:r>
                    </a:p>
                  </a:txBody>
                  <a:tcPr marL="114300" marR="114300" marT="0" marB="0"/>
                </a:tc>
                <a:tc>
                  <a:txBody>
                    <a:bodyPr/>
                    <a:lstStyle/>
                    <a:p>
                      <a:pPr algn="ctr"/>
                      <a:r>
                        <a:rPr lang="en-US" sz="800" dirty="0">
                          <a:latin typeface="Times" pitchFamily="2" charset="0"/>
                        </a:rPr>
                        <a:t>2 x 3 = 6</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800" dirty="0">
                          <a:effectLst/>
                          <a:latin typeface="Times" pitchFamily="2" charset="0"/>
                          <a:ea typeface="Times New Roman" panose="02020603050405020304" pitchFamily="18" charset="0"/>
                          <a:cs typeface="Times New Roman" panose="02020603050405020304" pitchFamily="18" charset="0"/>
                        </a:rPr>
                        <a:t>Rigorous checks will be carried out by managers and all staff to ensure that the necessary procedures are being followed.</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800" dirty="0">
                          <a:latin typeface="Times" pitchFamily="2" charset="0"/>
                        </a:rPr>
                        <a:t>Throughout the whole day.</a:t>
                      </a:r>
                    </a:p>
                  </a:txBody>
                  <a:tcPr/>
                </a:tc>
                <a:extLst>
                  <a:ext uri="{0D108BD9-81ED-4DB2-BD59-A6C34878D82A}">
                    <a16:rowId xmlns:a16="http://schemas.microsoft.com/office/drawing/2014/main" val="2836991845"/>
                  </a:ext>
                </a:extLst>
              </a:tr>
              <a:tr h="1087386">
                <a:tc>
                  <a:txBody>
                    <a:bodyPr/>
                    <a:lstStyle/>
                    <a:p>
                      <a:pPr marL="171450" indent="-171450" algn="ctr">
                        <a:buFont typeface="Arial" panose="020B0604020202020204" pitchFamily="34" charset="0"/>
                        <a:buChar char="•"/>
                      </a:pPr>
                      <a:r>
                        <a:rPr lang="en-US" sz="800" dirty="0">
                          <a:latin typeface="Times" pitchFamily="2" charset="0"/>
                        </a:rPr>
                        <a:t>Coughs, Sneezing &amp; Spitting</a:t>
                      </a:r>
                    </a:p>
                  </a:txBody>
                  <a:tcPr/>
                </a:tc>
                <a:tc>
                  <a:txBody>
                    <a:bodyPr/>
                    <a:lstStyle/>
                    <a:p>
                      <a:pPr marL="171450" indent="-171450" algn="ctr">
                        <a:buFont typeface="Arial" panose="020B0604020202020204" pitchFamily="34" charset="0"/>
                        <a:buChar char="•"/>
                      </a:pPr>
                      <a:r>
                        <a:rPr lang="en-US" sz="800" dirty="0">
                          <a:latin typeface="Times" pitchFamily="2" charset="0"/>
                        </a:rPr>
                        <a:t>Exposure to virus is increased if Players, Staff &amp; Parents cough, sneeze or spit (</a:t>
                      </a:r>
                      <a:r>
                        <a:rPr lang="en-US" sz="800" dirty="0" err="1">
                          <a:latin typeface="Times" pitchFamily="2" charset="0"/>
                        </a:rPr>
                        <a:t>Swithout</a:t>
                      </a:r>
                      <a:r>
                        <a:rPr lang="en-US" sz="800" dirty="0">
                          <a:latin typeface="Times" pitchFamily="2" charset="0"/>
                        </a:rPr>
                        <a:t> adhering to the catch it, bin it, kill it guidelines.</a:t>
                      </a:r>
                    </a:p>
                  </a:txBody>
                  <a:tcPr/>
                </a:tc>
                <a:tc>
                  <a:txBody>
                    <a:bodyPr/>
                    <a:lstStyle/>
                    <a:p>
                      <a:pPr marL="171450" marR="0" lvl="0" indent="-171450" algn="ctr"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a:ln>
                            <a:noFill/>
                          </a:ln>
                          <a:solidFill>
                            <a:prstClr val="black"/>
                          </a:solidFill>
                          <a:effectLst/>
                          <a:uLnTx/>
                          <a:uFillTx/>
                          <a:latin typeface="Times" pitchFamily="2" charset="0"/>
                          <a:ea typeface="+mn-ea"/>
                          <a:cs typeface="+mn-cs"/>
                        </a:rPr>
                        <a:t>Players, Staff &amp; Parents </a:t>
                      </a:r>
                      <a:endParaRPr kumimoji="0" lang="en-US" sz="800" b="0" i="0" u="none" strike="noStrike" kern="1200" cap="none" spc="0" normalizeH="0" baseline="0" noProof="0" dirty="0">
                        <a:ln>
                          <a:noFill/>
                        </a:ln>
                        <a:solidFill>
                          <a:prstClr val="black"/>
                        </a:solidFill>
                        <a:effectLst/>
                        <a:uLnTx/>
                        <a:uFillTx/>
                        <a:latin typeface="Times" pitchFamily="2" charset="0"/>
                        <a:ea typeface="+mn-ea"/>
                        <a:cs typeface="+mn-cs"/>
                      </a:endParaRPr>
                    </a:p>
                  </a:txBody>
                  <a:tcPr/>
                </a:tc>
                <a:tc>
                  <a:txBody>
                    <a:bodyPr/>
                    <a:lstStyle/>
                    <a:p>
                      <a:pPr algn="ctr">
                        <a:lnSpc>
                          <a:spcPct val="115000"/>
                        </a:lnSpc>
                        <a:spcAft>
                          <a:spcPts val="1000"/>
                        </a:spcAft>
                      </a:pPr>
                      <a:r>
                        <a:rPr lang="en-GB" sz="800" dirty="0">
                          <a:effectLst/>
                          <a:latin typeface="Times" pitchFamily="2" charset="0"/>
                          <a:ea typeface="Times New Roman" panose="02020603050405020304" pitchFamily="18" charset="0"/>
                          <a:cs typeface="Times New Roman" panose="02020603050405020304" pitchFamily="18" charset="0"/>
                        </a:rPr>
                        <a:t>4 X 3 = 12</a:t>
                      </a:r>
                    </a:p>
                  </a:txBody>
                  <a:tcPr/>
                </a:tc>
                <a:tc>
                  <a:txBody>
                    <a:bodyPr/>
                    <a:lstStyle/>
                    <a:p>
                      <a:pPr marL="171450" indent="-171450" algn="ctr">
                        <a:buFont typeface="Arial" panose="020B0604020202020204" pitchFamily="34" charset="0"/>
                        <a:buChar char="•"/>
                      </a:pPr>
                      <a:r>
                        <a:rPr lang="en-GB" sz="800" dirty="0">
                          <a:effectLst/>
                          <a:latin typeface="Times" pitchFamily="2" charset="0"/>
                          <a:ea typeface="Times New Roman" panose="02020603050405020304" pitchFamily="18" charset="0"/>
                          <a:cs typeface="Times New Roman" panose="02020603050405020304" pitchFamily="18" charset="0"/>
                        </a:rPr>
                        <a:t>Tissues to be provided </a:t>
                      </a:r>
                    </a:p>
                    <a:p>
                      <a:pPr marL="171450" indent="-171450" algn="ctr">
                        <a:buFont typeface="Arial" panose="020B0604020202020204" pitchFamily="34" charset="0"/>
                        <a:buChar char="•"/>
                      </a:pPr>
                      <a:endParaRPr lang="en-GB" sz="800" dirty="0">
                        <a:effectLst/>
                        <a:latin typeface="Times" pitchFamily="2" charset="0"/>
                        <a:ea typeface="Times New Roman" panose="02020603050405020304" pitchFamily="18" charset="0"/>
                        <a:cs typeface="Times New Roman" panose="02020603050405020304" pitchFamily="18" charset="0"/>
                      </a:endParaRPr>
                    </a:p>
                    <a:p>
                      <a:pPr marL="171450" indent="-171450" algn="ctr">
                        <a:buFont typeface="Arial" panose="020B0604020202020204" pitchFamily="34" charset="0"/>
                        <a:buChar char="•"/>
                      </a:pPr>
                      <a:r>
                        <a:rPr lang="en-GB" sz="800" dirty="0">
                          <a:effectLst/>
                          <a:latin typeface="Times" pitchFamily="2" charset="0"/>
                          <a:ea typeface="Times New Roman" panose="02020603050405020304" pitchFamily="18" charset="0"/>
                          <a:cs typeface="Times New Roman" panose="02020603050405020304" pitchFamily="18" charset="0"/>
                        </a:rPr>
                        <a:t>Remind everyone to catch coughs and sneezes in tissues – </a:t>
                      </a:r>
                    </a:p>
                    <a:p>
                      <a:pPr marL="171450" indent="-171450" algn="ctr">
                        <a:buFont typeface="Arial" panose="020B0604020202020204" pitchFamily="34" charset="0"/>
                        <a:buChar char="•"/>
                      </a:pPr>
                      <a:r>
                        <a:rPr lang="en-GB" sz="800" dirty="0">
                          <a:effectLst/>
                          <a:latin typeface="Times" pitchFamily="2" charset="0"/>
                          <a:ea typeface="Times New Roman" panose="02020603050405020304" pitchFamily="18" charset="0"/>
                          <a:cs typeface="Times New Roman" panose="02020603050405020304" pitchFamily="18" charset="0"/>
                        </a:rPr>
                        <a:t>Follow Catch it, Bin it, Kill it guidelines </a:t>
                      </a:r>
                    </a:p>
                    <a:p>
                      <a:pPr marL="171450" indent="-171450" algn="ctr">
                        <a:buFont typeface="Arial" panose="020B0604020202020204" pitchFamily="34" charset="0"/>
                        <a:buChar char="•"/>
                      </a:pPr>
                      <a:endParaRPr lang="en-GB" sz="800" dirty="0">
                        <a:effectLst/>
                        <a:latin typeface="Times" pitchFamily="2" charset="0"/>
                        <a:ea typeface="Times New Roman" panose="02020603050405020304" pitchFamily="18" charset="0"/>
                        <a:cs typeface="Times New Roman" panose="02020603050405020304" pitchFamily="18" charset="0"/>
                      </a:endParaRPr>
                    </a:p>
                    <a:p>
                      <a:pPr marL="171450" indent="-171450" algn="ctr">
                        <a:buFont typeface="Arial" panose="020B0604020202020204" pitchFamily="34" charset="0"/>
                        <a:buChar char="•"/>
                      </a:pPr>
                      <a:r>
                        <a:rPr lang="en-GB" sz="800" dirty="0">
                          <a:effectLst/>
                          <a:latin typeface="Times" pitchFamily="2" charset="0"/>
                          <a:ea typeface="Times New Roman" panose="02020603050405020304" pitchFamily="18" charset="0"/>
                          <a:cs typeface="Times New Roman" panose="02020603050405020304" pitchFamily="18" charset="0"/>
                        </a:rPr>
                        <a:t>AVOID touching face, eyes, nose or mouth with unclean hands </a:t>
                      </a:r>
                    </a:p>
                    <a:p>
                      <a:pPr marL="171450" indent="-171450" algn="ctr">
                        <a:buFont typeface="Arial" panose="020B0604020202020204" pitchFamily="34" charset="0"/>
                        <a:buChar char="•"/>
                      </a:pPr>
                      <a:endParaRPr lang="en-GB" sz="800" dirty="0">
                        <a:effectLst/>
                        <a:latin typeface="Times" pitchFamily="2" charset="0"/>
                        <a:ea typeface="Times New Roman" panose="02020603050405020304" pitchFamily="18" charset="0"/>
                        <a:cs typeface="Times New Roman" panose="02020603050405020304" pitchFamily="18" charset="0"/>
                      </a:endParaRPr>
                    </a:p>
                    <a:p>
                      <a:pPr marL="171450" indent="-171450" algn="ctr">
                        <a:buFont typeface="Arial" panose="020B0604020202020204" pitchFamily="34" charset="0"/>
                        <a:buChar char="•"/>
                      </a:pPr>
                      <a:r>
                        <a:rPr lang="en-GB" sz="800" dirty="0">
                          <a:effectLst/>
                          <a:latin typeface="Times" pitchFamily="2" charset="0"/>
                          <a:cs typeface="Times New Roman" panose="02020603050405020304" pitchFamily="18" charset="0"/>
                        </a:rPr>
                        <a:t>Spitting is strictly prohibited </a:t>
                      </a:r>
                      <a:endParaRPr lang="en-US" sz="800" dirty="0">
                        <a:latin typeface="Times" pitchFamily="2" charset="0"/>
                      </a:endParaRPr>
                    </a:p>
                  </a:txBody>
                  <a:tcPr/>
                </a:tc>
                <a:tc>
                  <a:txBody>
                    <a:bodyPr/>
                    <a:lstStyle/>
                    <a:p>
                      <a:pPr algn="ctr"/>
                      <a:r>
                        <a:rPr lang="en-US" sz="800" dirty="0">
                          <a:latin typeface="Times" pitchFamily="2" charset="0"/>
                        </a:rPr>
                        <a:t>2 x 3 = 6</a:t>
                      </a:r>
                    </a:p>
                  </a:txBody>
                  <a:tcPr/>
                </a:tc>
                <a:tc>
                  <a:txBody>
                    <a:bodyPr/>
                    <a:lstStyle/>
                    <a:p>
                      <a:pPr algn="ctr"/>
                      <a:r>
                        <a:rPr lang="en-GB" sz="800" dirty="0">
                          <a:effectLst/>
                          <a:latin typeface="Times" pitchFamily="2" charset="0"/>
                          <a:ea typeface="Times New Roman" panose="02020603050405020304" pitchFamily="18" charset="0"/>
                          <a:cs typeface="Times New Roman" panose="02020603050405020304" pitchFamily="18" charset="0"/>
                        </a:rPr>
                        <a:t>Tissues will be made available throughout the workplace.</a:t>
                      </a:r>
                      <a:endParaRPr lang="en-US" sz="800" dirty="0">
                        <a:latin typeface="Times" pitchFamily="2" charset="0"/>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800" dirty="0">
                          <a:latin typeface="Times" pitchFamily="2" charset="0"/>
                        </a:rPr>
                        <a:t>Throughout the whole day.</a:t>
                      </a:r>
                    </a:p>
                  </a:txBody>
                  <a:tcPr/>
                </a:tc>
                <a:extLst>
                  <a:ext uri="{0D108BD9-81ED-4DB2-BD59-A6C34878D82A}">
                    <a16:rowId xmlns:a16="http://schemas.microsoft.com/office/drawing/2014/main" val="1245616289"/>
                  </a:ext>
                </a:extLst>
              </a:tr>
            </a:tbl>
          </a:graphicData>
        </a:graphic>
      </p:graphicFrame>
    </p:spTree>
    <p:extLst>
      <p:ext uri="{BB962C8B-B14F-4D97-AF65-F5344CB8AC3E}">
        <p14:creationId xmlns:p14="http://schemas.microsoft.com/office/powerpoint/2010/main" val="18056963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193F2A-5827-8344-8376-430430CCC178}"/>
              </a:ext>
            </a:extLst>
          </p:cNvPr>
          <p:cNvSpPr>
            <a:spLocks noGrp="1"/>
          </p:cNvSpPr>
          <p:nvPr>
            <p:ph type="title"/>
          </p:nvPr>
        </p:nvSpPr>
        <p:spPr>
          <a:xfrm>
            <a:off x="779925" y="107031"/>
            <a:ext cx="9404723" cy="1400530"/>
          </a:xfrm>
        </p:spPr>
        <p:txBody>
          <a:bodyPr/>
          <a:lstStyle/>
          <a:p>
            <a:pPr algn="ctr"/>
            <a:r>
              <a:rPr lang="en-US" sz="1400" b="1" u="sng" dirty="0">
                <a:latin typeface="Times" pitchFamily="2" charset="0"/>
              </a:rPr>
              <a:t>Risk Assessment (3)</a:t>
            </a:r>
            <a:br>
              <a:rPr lang="en-US" sz="1400" b="1" u="sng" dirty="0">
                <a:latin typeface="Times" pitchFamily="2" charset="0"/>
              </a:rPr>
            </a:br>
            <a:r>
              <a:rPr lang="en-US" sz="1400" b="1" u="sng" dirty="0">
                <a:latin typeface="Times" pitchFamily="2" charset="0"/>
              </a:rPr>
              <a:t>Covid-19</a:t>
            </a:r>
            <a:endParaRPr lang="en-US" sz="1400" dirty="0"/>
          </a:p>
        </p:txBody>
      </p:sp>
      <p:graphicFrame>
        <p:nvGraphicFramePr>
          <p:cNvPr id="7" name="Content Placeholder 10">
            <a:extLst>
              <a:ext uri="{FF2B5EF4-FFF2-40B4-BE49-F238E27FC236}">
                <a16:creationId xmlns:a16="http://schemas.microsoft.com/office/drawing/2014/main" id="{A52F5C7D-96DA-A348-B20D-1DC484590D25}"/>
              </a:ext>
            </a:extLst>
          </p:cNvPr>
          <p:cNvGraphicFramePr>
            <a:graphicFrameLocks/>
          </p:cNvGraphicFramePr>
          <p:nvPr>
            <p:extLst>
              <p:ext uri="{D42A27DB-BD31-4B8C-83A1-F6EECF244321}">
                <p14:modId xmlns:p14="http://schemas.microsoft.com/office/powerpoint/2010/main" val="610314211"/>
              </p:ext>
            </p:extLst>
          </p:nvPr>
        </p:nvGraphicFramePr>
        <p:xfrm>
          <a:off x="166609" y="624469"/>
          <a:ext cx="11853747" cy="6143139"/>
        </p:xfrm>
        <a:graphic>
          <a:graphicData uri="http://schemas.openxmlformats.org/drawingml/2006/table">
            <a:tbl>
              <a:tblPr firstRow="1" bandRow="1">
                <a:tableStyleId>{5C22544A-7EE6-4342-B048-85BDC9FD1C3A}</a:tableStyleId>
              </a:tblPr>
              <a:tblGrid>
                <a:gridCol w="1338147">
                  <a:extLst>
                    <a:ext uri="{9D8B030D-6E8A-4147-A177-3AD203B41FA5}">
                      <a16:colId xmlns:a16="http://schemas.microsoft.com/office/drawing/2014/main" val="2750067591"/>
                    </a:ext>
                  </a:extLst>
                </a:gridCol>
                <a:gridCol w="1351691">
                  <a:extLst>
                    <a:ext uri="{9D8B030D-6E8A-4147-A177-3AD203B41FA5}">
                      <a16:colId xmlns:a16="http://schemas.microsoft.com/office/drawing/2014/main" val="509130438"/>
                    </a:ext>
                  </a:extLst>
                </a:gridCol>
                <a:gridCol w="1339272">
                  <a:extLst>
                    <a:ext uri="{9D8B030D-6E8A-4147-A177-3AD203B41FA5}">
                      <a16:colId xmlns:a16="http://schemas.microsoft.com/office/drawing/2014/main" val="2302986884"/>
                    </a:ext>
                  </a:extLst>
                </a:gridCol>
                <a:gridCol w="1339272">
                  <a:extLst>
                    <a:ext uri="{9D8B030D-6E8A-4147-A177-3AD203B41FA5}">
                      <a16:colId xmlns:a16="http://schemas.microsoft.com/office/drawing/2014/main" val="422063462"/>
                    </a:ext>
                  </a:extLst>
                </a:gridCol>
                <a:gridCol w="2467549">
                  <a:extLst>
                    <a:ext uri="{9D8B030D-6E8A-4147-A177-3AD203B41FA5}">
                      <a16:colId xmlns:a16="http://schemas.microsoft.com/office/drawing/2014/main" val="1724333907"/>
                    </a:ext>
                  </a:extLst>
                </a:gridCol>
                <a:gridCol w="1339272">
                  <a:extLst>
                    <a:ext uri="{9D8B030D-6E8A-4147-A177-3AD203B41FA5}">
                      <a16:colId xmlns:a16="http://schemas.microsoft.com/office/drawing/2014/main" val="3385825257"/>
                    </a:ext>
                  </a:extLst>
                </a:gridCol>
                <a:gridCol w="1339272">
                  <a:extLst>
                    <a:ext uri="{9D8B030D-6E8A-4147-A177-3AD203B41FA5}">
                      <a16:colId xmlns:a16="http://schemas.microsoft.com/office/drawing/2014/main" val="1811193354"/>
                    </a:ext>
                  </a:extLst>
                </a:gridCol>
                <a:gridCol w="1339272">
                  <a:extLst>
                    <a:ext uri="{9D8B030D-6E8A-4147-A177-3AD203B41FA5}">
                      <a16:colId xmlns:a16="http://schemas.microsoft.com/office/drawing/2014/main" val="281448939"/>
                    </a:ext>
                  </a:extLst>
                </a:gridCol>
              </a:tblGrid>
              <a:tr h="668423">
                <a:tc>
                  <a:txBody>
                    <a:bodyPr/>
                    <a:lstStyle/>
                    <a:p>
                      <a:pPr algn="ctr"/>
                      <a:r>
                        <a:rPr lang="en-US" sz="1200" u="sng" dirty="0">
                          <a:latin typeface="Times" pitchFamily="2" charset="0"/>
                        </a:rPr>
                        <a:t>Activity</a:t>
                      </a:r>
                    </a:p>
                  </a:txBody>
                  <a:tcPr/>
                </a:tc>
                <a:tc>
                  <a:txBody>
                    <a:bodyPr/>
                    <a:lstStyle/>
                    <a:p>
                      <a:pPr algn="ctr"/>
                      <a:r>
                        <a:rPr lang="en-US" sz="1200" u="sng" dirty="0">
                          <a:latin typeface="Times" pitchFamily="2" charset="0"/>
                        </a:rPr>
                        <a:t>What are the hazards?</a:t>
                      </a:r>
                    </a:p>
                  </a:txBody>
                  <a:tcPr/>
                </a:tc>
                <a:tc>
                  <a:txBody>
                    <a:bodyPr/>
                    <a:lstStyle/>
                    <a:p>
                      <a:pPr algn="ctr"/>
                      <a:r>
                        <a:rPr lang="en-US" sz="1200" u="sng" dirty="0">
                          <a:latin typeface="Times" pitchFamily="2" charset="0"/>
                        </a:rPr>
                        <a:t>Who might be affected?</a:t>
                      </a:r>
                    </a:p>
                  </a:txBody>
                  <a:tcPr/>
                </a:tc>
                <a:tc>
                  <a:txBody>
                    <a:bodyPr/>
                    <a:lstStyle/>
                    <a:p>
                      <a:pPr algn="ctr"/>
                      <a:r>
                        <a:rPr lang="en-US" sz="1200" u="sng" dirty="0">
                          <a:latin typeface="Times" pitchFamily="2" charset="0"/>
                        </a:rPr>
                        <a:t>Assess the Risk (Before controls) F x S = R</a:t>
                      </a:r>
                    </a:p>
                  </a:txBody>
                  <a:tcPr/>
                </a:tc>
                <a:tc>
                  <a:txBody>
                    <a:bodyPr/>
                    <a:lstStyle/>
                    <a:p>
                      <a:pPr algn="ctr"/>
                      <a:r>
                        <a:rPr lang="en-US" sz="1200" u="sng" dirty="0">
                          <a:latin typeface="Times" pitchFamily="2" charset="0"/>
                        </a:rPr>
                        <a:t>Controlling Action:</a:t>
                      </a:r>
                    </a:p>
                    <a:p>
                      <a:pPr algn="ctr"/>
                      <a:r>
                        <a:rPr lang="en-US" sz="1200" u="sng" dirty="0">
                          <a:latin typeface="Times" pitchFamily="2" charset="0"/>
                        </a:rPr>
                        <a:t>(Prevention)</a:t>
                      </a:r>
                    </a:p>
                  </a:txBody>
                  <a:tcPr/>
                </a:tc>
                <a:tc>
                  <a:txBody>
                    <a:bodyPr/>
                    <a:lstStyle/>
                    <a:p>
                      <a:pPr algn="ctr"/>
                      <a:r>
                        <a:rPr lang="en-US" sz="1200" u="sng" dirty="0">
                          <a:latin typeface="Times" pitchFamily="2" charset="0"/>
                        </a:rPr>
                        <a:t>Assess the Risk (After Controls) F x S = R</a:t>
                      </a:r>
                    </a:p>
                  </a:txBody>
                  <a:tcPr/>
                </a:tc>
                <a:tc>
                  <a:txBody>
                    <a:bodyPr/>
                    <a:lstStyle/>
                    <a:p>
                      <a:pPr algn="ctr"/>
                      <a:r>
                        <a:rPr lang="en-US" sz="1200" u="sng" dirty="0">
                          <a:latin typeface="Times" pitchFamily="2" charset="0"/>
                        </a:rPr>
                        <a:t>Action by who?</a:t>
                      </a:r>
                    </a:p>
                    <a:p>
                      <a:pPr algn="ctr"/>
                      <a:endParaRPr lang="en-US" sz="1200" u="sng" dirty="0">
                        <a:latin typeface="Times" pitchFamily="2" charset="0"/>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u="sng" dirty="0">
                          <a:latin typeface="Times" pitchFamily="2" charset="0"/>
                        </a:rPr>
                        <a:t>Action by when?</a:t>
                      </a:r>
                    </a:p>
                  </a:txBody>
                  <a:tcPr/>
                </a:tc>
                <a:extLst>
                  <a:ext uri="{0D108BD9-81ED-4DB2-BD59-A6C34878D82A}">
                    <a16:rowId xmlns:a16="http://schemas.microsoft.com/office/drawing/2014/main" val="165051438"/>
                  </a:ext>
                </a:extLst>
              </a:tr>
              <a:tr h="2239579">
                <a:tc>
                  <a:txBody>
                    <a:bodyPr/>
                    <a:lstStyle/>
                    <a:p>
                      <a:pPr marL="171450" indent="-171450" algn="ctr">
                        <a:buFont typeface="Arial" panose="020B0604020202020204" pitchFamily="34" charset="0"/>
                        <a:buChar char="•"/>
                      </a:pPr>
                      <a:r>
                        <a:rPr lang="en-US" sz="800" dirty="0">
                          <a:latin typeface="Times" pitchFamily="2" charset="0"/>
                        </a:rPr>
                        <a:t>Playing outdoor football</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800" b="1" dirty="0">
                          <a:latin typeface="Times" pitchFamily="2" charset="0"/>
                        </a:rPr>
                        <a:t>Symptoms of Covid-19</a:t>
                      </a:r>
                    </a:p>
                    <a:p>
                      <a:pPr marL="171450" lvl="0" indent="-171450">
                        <a:buFont typeface="Arial" panose="020B0604020202020204" pitchFamily="34" charset="0"/>
                        <a:buChar char="•"/>
                      </a:pPr>
                      <a:endParaRPr lang="en-US" sz="800" b="0" kern="1200" dirty="0">
                        <a:solidFill>
                          <a:schemeClr val="dk1"/>
                        </a:solidFill>
                        <a:effectLst/>
                        <a:latin typeface="Times" pitchFamily="2" charset="0"/>
                        <a:ea typeface="+mn-ea"/>
                        <a:cs typeface="+mn-cs"/>
                      </a:endParaRPr>
                    </a:p>
                    <a:p>
                      <a:pPr marL="171450" lvl="0" indent="-171450">
                        <a:buFont typeface="Arial" panose="020B0604020202020204" pitchFamily="34" charset="0"/>
                        <a:buChar char="•"/>
                      </a:pPr>
                      <a:r>
                        <a:rPr lang="en-US" sz="800" b="0" kern="1200" dirty="0">
                          <a:solidFill>
                            <a:schemeClr val="dk1"/>
                          </a:solidFill>
                          <a:effectLst/>
                          <a:latin typeface="Times" pitchFamily="2" charset="0"/>
                          <a:ea typeface="+mn-ea"/>
                          <a:cs typeface="+mn-cs"/>
                        </a:rPr>
                        <a:t>Exposure to the virus and a outbreak of the virus  is increased </a:t>
                      </a:r>
                      <a:r>
                        <a:rPr lang="en-GB" sz="800" b="0" kern="1200" dirty="0">
                          <a:solidFill>
                            <a:schemeClr val="dk1"/>
                          </a:solidFill>
                          <a:effectLst/>
                          <a:latin typeface="Times" pitchFamily="2" charset="0"/>
                          <a:ea typeface="+mn-ea"/>
                          <a:cs typeface="+mn-cs"/>
                        </a:rPr>
                        <a:t>If anyone becomes unwell with a new continuous cough or a high temperature in the workplace.</a:t>
                      </a:r>
                    </a:p>
                  </a:txBody>
                  <a:tcPr/>
                </a:tc>
                <a:tc>
                  <a:txBody>
                    <a:bodyPr/>
                    <a:lstStyle/>
                    <a:p>
                      <a:pPr marL="171450" marR="0" lvl="0" indent="-171450" algn="ctr"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a:ln>
                            <a:noFill/>
                          </a:ln>
                          <a:solidFill>
                            <a:prstClr val="black"/>
                          </a:solidFill>
                          <a:effectLst/>
                          <a:uLnTx/>
                          <a:uFillTx/>
                          <a:latin typeface="Times" pitchFamily="2" charset="0"/>
                          <a:ea typeface="+mn-ea"/>
                          <a:cs typeface="+mn-cs"/>
                        </a:rPr>
                        <a:t>Players, Staff &amp; Parents </a:t>
                      </a:r>
                    </a:p>
                  </a:txBody>
                  <a:tcPr/>
                </a:tc>
                <a:tc>
                  <a:txBody>
                    <a:bodyPr/>
                    <a:lstStyle/>
                    <a:p>
                      <a:pPr algn="ctr">
                        <a:lnSpc>
                          <a:spcPct val="115000"/>
                        </a:lnSpc>
                        <a:spcAft>
                          <a:spcPts val="1000"/>
                        </a:spcAft>
                      </a:pPr>
                      <a:r>
                        <a:rPr lang="en-GB" sz="800" dirty="0">
                          <a:effectLst/>
                          <a:latin typeface="Times" pitchFamily="2" charset="0"/>
                          <a:ea typeface="Times New Roman" panose="02020603050405020304" pitchFamily="18" charset="0"/>
                          <a:cs typeface="Times New Roman" panose="02020603050405020304" pitchFamily="18" charset="0"/>
                        </a:rPr>
                        <a:t>4 X 3 = 12</a:t>
                      </a:r>
                    </a:p>
                  </a:txBody>
                  <a:tcPr marL="114300" marR="114300" marT="0" marB="0"/>
                </a:tc>
                <a:tc>
                  <a:txBody>
                    <a:bodyPr/>
                    <a:lstStyle/>
                    <a:p>
                      <a:pPr marL="171450" lvl="0" indent="-171450">
                        <a:buFont typeface="Arial" panose="020B0604020202020204" pitchFamily="34" charset="0"/>
                        <a:buChar char="•"/>
                      </a:pPr>
                      <a:endParaRPr lang="en-GB" sz="800" b="0" kern="1200" dirty="0">
                        <a:solidFill>
                          <a:schemeClr val="dk1"/>
                        </a:solidFill>
                        <a:effectLst/>
                        <a:latin typeface="Times" pitchFamily="2" charset="0"/>
                        <a:ea typeface="+mn-ea"/>
                        <a:cs typeface="+mn-cs"/>
                      </a:endParaRPr>
                    </a:p>
                    <a:p>
                      <a:pPr marL="171450" lvl="0" indent="-171450">
                        <a:buFont typeface="Arial" panose="020B0604020202020204" pitchFamily="34" charset="0"/>
                        <a:buChar char="•"/>
                      </a:pPr>
                      <a:r>
                        <a:rPr lang="en-GB" sz="800" b="0" kern="1200" dirty="0">
                          <a:solidFill>
                            <a:schemeClr val="dk1"/>
                          </a:solidFill>
                          <a:effectLst/>
                          <a:latin typeface="Times" pitchFamily="2" charset="0"/>
                          <a:ea typeface="+mn-ea"/>
                          <a:cs typeface="+mn-cs"/>
                        </a:rPr>
                        <a:t>If anyone becomes unwell with a new continuous cough or a high temperature in the workplace they will be sent home and advised to follow the stay at home guidance.</a:t>
                      </a:r>
                    </a:p>
                    <a:p>
                      <a:pPr marL="171450" lvl="0" indent="-171450">
                        <a:buFont typeface="Arial" panose="020B0604020202020204" pitchFamily="34" charset="0"/>
                        <a:buChar char="•"/>
                      </a:pPr>
                      <a:r>
                        <a:rPr lang="en-GB" sz="800" b="0" kern="1200" dirty="0">
                          <a:solidFill>
                            <a:schemeClr val="dk1"/>
                          </a:solidFill>
                          <a:effectLst/>
                          <a:latin typeface="Times" pitchFamily="2" charset="0"/>
                          <a:ea typeface="+mn-ea"/>
                          <a:cs typeface="+mn-cs"/>
                        </a:rPr>
                        <a:t>If we suspect a child or member of staff may be displaying signs of coronavirus we will immediately escort them to a designated ‘isolation room’ where they will remain on their own with a coach who will be waiting outside until a parent arrives to collect.</a:t>
                      </a:r>
                    </a:p>
                    <a:p>
                      <a:pPr marL="171450" indent="-171450">
                        <a:buFont typeface="Arial" panose="020B0604020202020204" pitchFamily="34" charset="0"/>
                        <a:buChar char="•"/>
                      </a:pPr>
                      <a:r>
                        <a:rPr lang="en-GB" sz="800" b="0" kern="1200" dirty="0">
                          <a:solidFill>
                            <a:schemeClr val="dk1"/>
                          </a:solidFill>
                          <a:effectLst/>
                          <a:latin typeface="Times" pitchFamily="2" charset="0"/>
                          <a:ea typeface="+mn-ea"/>
                          <a:cs typeface="+mn-cs"/>
                        </a:rPr>
                        <a:t>The member of staff waiting with the child will be wearing full PPE </a:t>
                      </a:r>
                    </a:p>
                    <a:p>
                      <a:pPr marL="171450" indent="-171450">
                        <a:buFont typeface="Arial" panose="020B0604020202020204" pitchFamily="34" charset="0"/>
                        <a:buChar char="•"/>
                      </a:pPr>
                      <a:r>
                        <a:rPr lang="en-GB" sz="800" b="0" kern="1200" dirty="0">
                          <a:solidFill>
                            <a:schemeClr val="dk1"/>
                          </a:solidFill>
                          <a:effectLst/>
                          <a:latin typeface="Times" pitchFamily="2" charset="0"/>
                          <a:ea typeface="+mn-ea"/>
                          <a:cs typeface="+mn-cs"/>
                        </a:rPr>
                        <a:t>The area will be deep cleaned once the suspected person has left.</a:t>
                      </a:r>
                    </a:p>
                    <a:p>
                      <a:pPr marL="171450" indent="-171450">
                        <a:buFont typeface="Arial" panose="020B0604020202020204" pitchFamily="34" charset="0"/>
                        <a:buChar char="•"/>
                      </a:pPr>
                      <a:r>
                        <a:rPr lang="en-GB" sz="800" b="0" kern="1200" dirty="0">
                          <a:solidFill>
                            <a:schemeClr val="dk1"/>
                          </a:solidFill>
                          <a:effectLst/>
                          <a:latin typeface="Times" pitchFamily="2" charset="0"/>
                          <a:ea typeface="+mn-ea"/>
                          <a:cs typeface="+mn-cs"/>
                        </a:rPr>
                        <a:t>All members of the suspected persons bubble will be informed and sent home immediately. We will then ask those children to self isolate and not return to the football school for 14 days.</a:t>
                      </a:r>
                      <a:endParaRPr lang="en-GB" sz="800" b="0" dirty="0">
                        <a:effectLst/>
                        <a:latin typeface="Times" pitchFamily="2" charset="0"/>
                        <a:ea typeface="Times New Roman" panose="02020603050405020304" pitchFamily="18" charset="0"/>
                        <a:cs typeface="Times New Roman" panose="02020603050405020304" pitchFamily="18" charset="0"/>
                      </a:endParaRPr>
                    </a:p>
                  </a:txBody>
                  <a:tcPr marL="114300" marR="114300" marT="0" marB="0"/>
                </a:tc>
                <a:tc>
                  <a:txBody>
                    <a:bodyPr/>
                    <a:lstStyle/>
                    <a:p>
                      <a:pPr algn="ctr"/>
                      <a:r>
                        <a:rPr lang="en-US" sz="800" dirty="0">
                          <a:latin typeface="Times" pitchFamily="2" charset="0"/>
                        </a:rPr>
                        <a:t>2 x 3 = 6</a:t>
                      </a:r>
                    </a:p>
                  </a:txBody>
                  <a:tcPr/>
                </a:tc>
                <a:tc>
                  <a:txBody>
                    <a:bodyPr/>
                    <a:lstStyle/>
                    <a:p>
                      <a:pPr algn="ctr">
                        <a:lnSpc>
                          <a:spcPct val="115000"/>
                        </a:lnSpc>
                        <a:spcAft>
                          <a:spcPts val="1000"/>
                        </a:spcAft>
                      </a:pPr>
                      <a:r>
                        <a:rPr lang="en-GB" sz="800" dirty="0">
                          <a:effectLst/>
                          <a:latin typeface="Times" pitchFamily="2" charset="0"/>
                          <a:ea typeface="Times New Roman" panose="02020603050405020304" pitchFamily="18" charset="0"/>
                          <a:cs typeface="Times New Roman" panose="02020603050405020304" pitchFamily="18" charset="0"/>
                        </a:rPr>
                        <a:t>Staff, players and parents  to be reminded on a daily basis of the importance of social distancing both at our venues and outside of it.</a:t>
                      </a:r>
                    </a:p>
                  </a:txBody>
                  <a:tcPr/>
                </a:tc>
                <a:tc>
                  <a:txBody>
                    <a:bodyPr/>
                    <a:lstStyle/>
                    <a:p>
                      <a:pPr algn="ctr"/>
                      <a:r>
                        <a:rPr lang="en-US" sz="800" dirty="0">
                          <a:latin typeface="Times" pitchFamily="2" charset="0"/>
                        </a:rPr>
                        <a:t>Throughout the whole day.</a:t>
                      </a:r>
                    </a:p>
                  </a:txBody>
                  <a:tcPr/>
                </a:tc>
                <a:extLst>
                  <a:ext uri="{0D108BD9-81ED-4DB2-BD59-A6C34878D82A}">
                    <a16:rowId xmlns:a16="http://schemas.microsoft.com/office/drawing/2014/main" val="2533545784"/>
                  </a:ext>
                </a:extLst>
              </a:tr>
              <a:tr h="2134476">
                <a:tc>
                  <a:txBody>
                    <a:bodyPr/>
                    <a:lstStyle/>
                    <a:p>
                      <a:pPr marL="171450" indent="-171450" algn="ctr">
                        <a:buFont typeface="Arial" panose="020B0604020202020204" pitchFamily="34" charset="0"/>
                        <a:buChar char="•"/>
                      </a:pPr>
                      <a:r>
                        <a:rPr lang="en-US" sz="800" dirty="0">
                          <a:latin typeface="Times" pitchFamily="2" charset="0"/>
                        </a:rPr>
                        <a:t>First Aid </a:t>
                      </a:r>
                    </a:p>
                  </a:txBody>
                  <a:tcPr/>
                </a:tc>
                <a:tc>
                  <a:txBody>
                    <a:bodyPr/>
                    <a:lstStyle/>
                    <a:p>
                      <a:pPr marL="171450" marR="0" lvl="0" indent="-171450" algn="ctr"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kern="1200" dirty="0">
                          <a:solidFill>
                            <a:schemeClr val="dk1"/>
                          </a:solidFill>
                          <a:effectLst/>
                          <a:latin typeface="Times" pitchFamily="2" charset="0"/>
                          <a:ea typeface="+mn-ea"/>
                          <a:cs typeface="+mn-cs"/>
                        </a:rPr>
                        <a:t>Exposure to the virus is increased if first aiders on site do not wear the relevant PPE</a:t>
                      </a:r>
                    </a:p>
                    <a:p>
                      <a:pPr marL="171450" marR="0" lvl="0" indent="-171450" algn="ctr"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800" b="0" kern="1200" dirty="0">
                        <a:solidFill>
                          <a:schemeClr val="dk1"/>
                        </a:solidFill>
                        <a:effectLst/>
                        <a:latin typeface="Times" pitchFamily="2" charset="0"/>
                        <a:ea typeface="+mn-ea"/>
                        <a:cs typeface="+mn-cs"/>
                      </a:endParaRPr>
                    </a:p>
                    <a:p>
                      <a:pPr marL="171450" marR="0" lvl="0" indent="-171450" algn="ctr"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kern="1200" dirty="0">
                          <a:solidFill>
                            <a:schemeClr val="dk1"/>
                          </a:solidFill>
                          <a:effectLst/>
                          <a:latin typeface="Times" pitchFamily="2" charset="0"/>
                          <a:ea typeface="+mn-ea"/>
                          <a:cs typeface="+mn-cs"/>
                        </a:rPr>
                        <a:t>Exposure to the virus is also increased if you do not </a:t>
                      </a:r>
                      <a:r>
                        <a:rPr lang="en-US" sz="800" b="0" kern="1200" dirty="0" err="1">
                          <a:solidFill>
                            <a:schemeClr val="dk1"/>
                          </a:solidFill>
                          <a:effectLst/>
                          <a:latin typeface="Times" pitchFamily="2" charset="0"/>
                          <a:ea typeface="+mn-ea"/>
                          <a:cs typeface="+mn-cs"/>
                        </a:rPr>
                        <a:t>minimise</a:t>
                      </a:r>
                      <a:r>
                        <a:rPr lang="en-US" sz="800" b="0" kern="1200" dirty="0">
                          <a:solidFill>
                            <a:schemeClr val="dk1"/>
                          </a:solidFill>
                          <a:effectLst/>
                          <a:latin typeface="Times" pitchFamily="2" charset="0"/>
                          <a:ea typeface="+mn-ea"/>
                          <a:cs typeface="+mn-cs"/>
                        </a:rPr>
                        <a:t> the time you share a breathing zone </a:t>
                      </a:r>
                      <a:endParaRPr lang="en-US" sz="800" dirty="0">
                        <a:latin typeface="Times" pitchFamily="2" charset="0"/>
                      </a:endParaRPr>
                    </a:p>
                  </a:txBody>
                  <a:tcPr/>
                </a:tc>
                <a:tc>
                  <a:txBody>
                    <a:bodyPr/>
                    <a:lstStyle/>
                    <a:p>
                      <a:pPr marL="171450" marR="0" lvl="0" indent="-171450" algn="ctr"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a:ln>
                            <a:noFill/>
                          </a:ln>
                          <a:solidFill>
                            <a:prstClr val="black"/>
                          </a:solidFill>
                          <a:effectLst/>
                          <a:uLnTx/>
                          <a:uFillTx/>
                          <a:latin typeface="Times" pitchFamily="2" charset="0"/>
                          <a:ea typeface="+mn-ea"/>
                          <a:cs typeface="+mn-cs"/>
                        </a:rPr>
                        <a:t>Players, Staff &amp; Parents </a:t>
                      </a:r>
                    </a:p>
                    <a:p>
                      <a:pPr marL="171450" marR="0" lvl="0" indent="-171450" algn="ctr"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800" b="0" i="0" u="none" strike="noStrike" kern="1200" cap="none" spc="0" normalizeH="0" baseline="0" noProof="0" dirty="0">
                        <a:ln>
                          <a:noFill/>
                        </a:ln>
                        <a:solidFill>
                          <a:prstClr val="black"/>
                        </a:solidFill>
                        <a:effectLst/>
                        <a:uLnTx/>
                        <a:uFillTx/>
                        <a:latin typeface="Times" pitchFamily="2" charset="0"/>
                        <a:ea typeface="+mn-ea"/>
                        <a:cs typeface="+mn-cs"/>
                      </a:endParaRPr>
                    </a:p>
                  </a:txBody>
                  <a:tcPr/>
                </a:tc>
                <a:tc>
                  <a:txBody>
                    <a:bodyPr/>
                    <a:lstStyle/>
                    <a:p>
                      <a:pPr algn="ctr">
                        <a:lnSpc>
                          <a:spcPct val="115000"/>
                        </a:lnSpc>
                        <a:spcAft>
                          <a:spcPts val="1000"/>
                        </a:spcAft>
                      </a:pPr>
                      <a:r>
                        <a:rPr lang="en-GB" sz="800" dirty="0">
                          <a:effectLst/>
                          <a:latin typeface="Times" pitchFamily="2" charset="0"/>
                          <a:ea typeface="Times New Roman" panose="02020603050405020304" pitchFamily="18" charset="0"/>
                          <a:cs typeface="Times New Roman" panose="02020603050405020304" pitchFamily="18" charset="0"/>
                        </a:rPr>
                        <a:t>4 X 3 = 12</a:t>
                      </a:r>
                    </a:p>
                    <a:p>
                      <a:pPr algn="ctr">
                        <a:lnSpc>
                          <a:spcPct val="115000"/>
                        </a:lnSpc>
                        <a:spcAft>
                          <a:spcPts val="1000"/>
                        </a:spcAft>
                      </a:pPr>
                      <a:endParaRPr lang="en-GB" sz="800" dirty="0">
                        <a:effectLst/>
                        <a:latin typeface="Times" pitchFamily="2" charset="0"/>
                        <a:ea typeface="Times New Roman" panose="02020603050405020304" pitchFamily="18" charset="0"/>
                        <a:cs typeface="Times New Roman" panose="02020603050405020304" pitchFamily="18" charset="0"/>
                      </a:endParaRPr>
                    </a:p>
                  </a:txBody>
                  <a:tcPr marL="114300" marR="114300" marT="0" marB="0"/>
                </a:tc>
                <a:tc>
                  <a:txBody>
                    <a:bodyPr/>
                    <a:lstStyle/>
                    <a:p>
                      <a:pPr marL="171450" marR="0" lvl="0" indent="-171450" algn="ctr" defTabSz="457200" rtl="0" eaLnBrk="1" fontAlgn="auto" latinLnBrk="0" hangingPunct="1">
                        <a:lnSpc>
                          <a:spcPct val="115000"/>
                        </a:lnSpc>
                        <a:spcBef>
                          <a:spcPts val="0"/>
                        </a:spcBef>
                        <a:spcAft>
                          <a:spcPts val="1000"/>
                        </a:spcAft>
                        <a:buClrTx/>
                        <a:buSzTx/>
                        <a:buFont typeface="Arial" panose="020B0604020202020204" pitchFamily="34" charset="0"/>
                        <a:buChar char="•"/>
                        <a:tabLst/>
                        <a:defRPr/>
                      </a:pPr>
                      <a:endParaRPr lang="en-GB" sz="800" b="0" kern="1200" dirty="0">
                        <a:solidFill>
                          <a:schemeClr val="dk1"/>
                        </a:solidFill>
                        <a:effectLst/>
                        <a:latin typeface="Times" pitchFamily="2" charset="0"/>
                        <a:ea typeface="+mn-ea"/>
                        <a:cs typeface="+mn-cs"/>
                      </a:endParaRPr>
                    </a:p>
                    <a:p>
                      <a:pPr marL="171450" marR="0" lvl="0" indent="-171450" algn="ctr" defTabSz="457200" rtl="0" eaLnBrk="1" fontAlgn="auto" latinLnBrk="0" hangingPunct="1">
                        <a:lnSpc>
                          <a:spcPct val="115000"/>
                        </a:lnSpc>
                        <a:spcBef>
                          <a:spcPts val="0"/>
                        </a:spcBef>
                        <a:spcAft>
                          <a:spcPts val="1000"/>
                        </a:spcAft>
                        <a:buClrTx/>
                        <a:buSzTx/>
                        <a:buFont typeface="Arial" panose="020B0604020202020204" pitchFamily="34" charset="0"/>
                        <a:buChar char="•"/>
                        <a:tabLst/>
                        <a:defRPr/>
                      </a:pPr>
                      <a:r>
                        <a:rPr lang="en-GB" sz="800" b="0" kern="1200" dirty="0">
                          <a:solidFill>
                            <a:schemeClr val="dk1"/>
                          </a:solidFill>
                          <a:effectLst/>
                          <a:latin typeface="Times" pitchFamily="2" charset="0"/>
                          <a:ea typeface="+mn-ea"/>
                          <a:cs typeface="+mn-cs"/>
                        </a:rPr>
                        <a:t>We will have 2 qualified and  2 designated first aiders at both venues</a:t>
                      </a:r>
                    </a:p>
                    <a:p>
                      <a:pPr marL="171450" marR="0" lvl="0" indent="-171450" algn="ctr" defTabSz="457200" rtl="0" eaLnBrk="1" fontAlgn="auto" latinLnBrk="0" hangingPunct="1">
                        <a:lnSpc>
                          <a:spcPct val="115000"/>
                        </a:lnSpc>
                        <a:spcBef>
                          <a:spcPts val="0"/>
                        </a:spcBef>
                        <a:spcAft>
                          <a:spcPts val="1000"/>
                        </a:spcAft>
                        <a:buClrTx/>
                        <a:buSzTx/>
                        <a:buFont typeface="Arial" panose="020B0604020202020204" pitchFamily="34" charset="0"/>
                        <a:buChar char="•"/>
                        <a:tabLst/>
                        <a:defRPr/>
                      </a:pPr>
                      <a:r>
                        <a:rPr lang="en-GB" sz="800" b="0" kern="1200" dirty="0">
                          <a:solidFill>
                            <a:schemeClr val="dk1"/>
                          </a:solidFill>
                          <a:effectLst/>
                          <a:latin typeface="Times" pitchFamily="2" charset="0"/>
                          <a:ea typeface="+mn-ea"/>
                          <a:cs typeface="+mn-cs"/>
                        </a:rPr>
                        <a:t>Mask, Gloves to be worn throughout and disposed appropriately</a:t>
                      </a:r>
                    </a:p>
                    <a:p>
                      <a:pPr marL="171450" marR="0" lvl="0" indent="-171450" algn="ctr" defTabSz="457200" rtl="0" eaLnBrk="1" fontAlgn="auto" latinLnBrk="0" hangingPunct="1">
                        <a:lnSpc>
                          <a:spcPct val="115000"/>
                        </a:lnSpc>
                        <a:spcBef>
                          <a:spcPts val="0"/>
                        </a:spcBef>
                        <a:spcAft>
                          <a:spcPts val="1000"/>
                        </a:spcAft>
                        <a:buClrTx/>
                        <a:buSzTx/>
                        <a:buFont typeface="Arial" panose="020B0604020202020204" pitchFamily="34" charset="0"/>
                        <a:buChar char="•"/>
                        <a:tabLst/>
                        <a:defRPr/>
                      </a:pPr>
                      <a:r>
                        <a:rPr lang="en-GB" sz="800" b="0" kern="1200" dirty="0">
                          <a:solidFill>
                            <a:schemeClr val="dk1"/>
                          </a:solidFill>
                          <a:effectLst/>
                          <a:latin typeface="Times" pitchFamily="2" charset="0"/>
                          <a:ea typeface="+mn-ea"/>
                          <a:cs typeface="+mn-cs"/>
                        </a:rPr>
                        <a:t>Try to assist at a safe distance from the casualty as much as you can and minimise the time you share a breathing zone</a:t>
                      </a:r>
                    </a:p>
                    <a:p>
                      <a:pPr marL="0" marR="0" lvl="0" indent="0" algn="ctr" defTabSz="457200" rtl="0" eaLnBrk="1" fontAlgn="auto" latinLnBrk="0" hangingPunct="1">
                        <a:lnSpc>
                          <a:spcPct val="115000"/>
                        </a:lnSpc>
                        <a:spcBef>
                          <a:spcPts val="0"/>
                        </a:spcBef>
                        <a:spcAft>
                          <a:spcPts val="1000"/>
                        </a:spcAft>
                        <a:buClrTx/>
                        <a:buSzTx/>
                        <a:buFontTx/>
                        <a:buNone/>
                        <a:tabLst/>
                        <a:defRPr/>
                      </a:pPr>
                      <a:endParaRPr lang="en-GB" sz="1800" kern="1200" dirty="0">
                        <a:solidFill>
                          <a:schemeClr val="dk1"/>
                        </a:solidFill>
                        <a:effectLst/>
                        <a:latin typeface="+mn-lt"/>
                        <a:ea typeface="+mn-ea"/>
                        <a:cs typeface="+mn-cs"/>
                      </a:endParaRPr>
                    </a:p>
                    <a:p>
                      <a:pPr algn="ctr">
                        <a:lnSpc>
                          <a:spcPct val="115000"/>
                        </a:lnSpc>
                        <a:spcAft>
                          <a:spcPts val="1000"/>
                        </a:spcAft>
                      </a:pPr>
                      <a:endParaRPr lang="en-GB" sz="800" dirty="0">
                        <a:effectLst/>
                        <a:latin typeface="Times" pitchFamily="2" charset="0"/>
                        <a:ea typeface="Times New Roman" panose="02020603050405020304" pitchFamily="18" charset="0"/>
                        <a:cs typeface="Times New Roman" panose="02020603050405020304" pitchFamily="18" charset="0"/>
                      </a:endParaRPr>
                    </a:p>
                  </a:txBody>
                  <a:tcPr marL="114300" marR="114300" marT="0" marB="0"/>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800" dirty="0">
                          <a:latin typeface="Times" pitchFamily="2" charset="0"/>
                        </a:rPr>
                        <a:t>2 x 3 = 6</a:t>
                      </a:r>
                    </a:p>
                    <a:p>
                      <a:pPr algn="ctr"/>
                      <a:endParaRPr lang="en-US" sz="800" dirty="0">
                        <a:latin typeface="Times" pitchFamily="2" charset="0"/>
                      </a:endParaRPr>
                    </a:p>
                  </a:txBody>
                  <a:tcPr/>
                </a:tc>
                <a:tc>
                  <a:txBody>
                    <a:bodyPr/>
                    <a:lstStyle/>
                    <a:p>
                      <a:pPr algn="ctr">
                        <a:lnSpc>
                          <a:spcPct val="115000"/>
                        </a:lnSpc>
                        <a:spcAft>
                          <a:spcPts val="1000"/>
                        </a:spcAft>
                      </a:pPr>
                      <a:r>
                        <a:rPr lang="en-GB" sz="800" dirty="0">
                          <a:effectLst/>
                          <a:latin typeface="Times" pitchFamily="2" charset="0"/>
                          <a:ea typeface="Times New Roman" panose="02020603050405020304" pitchFamily="18" charset="0"/>
                          <a:cs typeface="Times New Roman" panose="02020603050405020304" pitchFamily="18" charset="0"/>
                        </a:rPr>
                        <a:t>Designated first aiders on site.</a:t>
                      </a:r>
                    </a:p>
                  </a:txBody>
                  <a:tcPr marL="114300" marR="114300" marT="0" marB="0"/>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800" dirty="0">
                          <a:latin typeface="Times" pitchFamily="2" charset="0"/>
                        </a:rPr>
                        <a:t>Throughout the whole day.</a:t>
                      </a:r>
                    </a:p>
                    <a:p>
                      <a:pPr algn="ctr"/>
                      <a:endParaRPr lang="en-US" sz="800" dirty="0">
                        <a:latin typeface="Times" pitchFamily="2" charset="0"/>
                      </a:endParaRPr>
                    </a:p>
                  </a:txBody>
                  <a:tcPr/>
                </a:tc>
                <a:extLst>
                  <a:ext uri="{0D108BD9-81ED-4DB2-BD59-A6C34878D82A}">
                    <a16:rowId xmlns:a16="http://schemas.microsoft.com/office/drawing/2014/main" val="222743253"/>
                  </a:ext>
                </a:extLst>
              </a:tr>
              <a:tr h="934575">
                <a:tc>
                  <a:txBody>
                    <a:bodyPr/>
                    <a:lstStyle/>
                    <a:p>
                      <a:pPr marL="171450" indent="-171450" algn="ctr">
                        <a:buFont typeface="Arial" panose="020B0604020202020204" pitchFamily="34" charset="0"/>
                        <a:buChar char="•"/>
                      </a:pPr>
                      <a:r>
                        <a:rPr lang="en-US" sz="800" dirty="0">
                          <a:latin typeface="Times" pitchFamily="2" charset="0"/>
                        </a:rPr>
                        <a:t>Toilet Usage </a:t>
                      </a:r>
                    </a:p>
                  </a:txBody>
                  <a:tcPr/>
                </a:tc>
                <a:tc>
                  <a:txBody>
                    <a:bodyPr/>
                    <a:lstStyle/>
                    <a:p>
                      <a:pPr marL="171450" marR="0" lvl="0" indent="-171450" algn="ctr"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dirty="0">
                          <a:latin typeface="Times" pitchFamily="2" charset="0"/>
                        </a:rPr>
                        <a:t>Exposure to the virus is increased if children/parents and staff are using unclean toilets whilst not adhering to social distancing </a:t>
                      </a:r>
                    </a:p>
                  </a:txBody>
                  <a:tcPr/>
                </a:tc>
                <a:tc>
                  <a:txBody>
                    <a:bodyPr/>
                    <a:lstStyle/>
                    <a:p>
                      <a:pPr marL="171450" marR="0" lvl="0" indent="-171450" algn="ctr"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1200" cap="none" spc="0" normalizeH="0" baseline="0" noProof="0" dirty="0">
                          <a:ln>
                            <a:noFill/>
                          </a:ln>
                          <a:solidFill>
                            <a:prstClr val="black"/>
                          </a:solidFill>
                          <a:effectLst/>
                          <a:uLnTx/>
                          <a:uFillTx/>
                          <a:latin typeface="Times" pitchFamily="2" charset="0"/>
                          <a:ea typeface="+mn-ea"/>
                          <a:cs typeface="+mn-cs"/>
                        </a:rPr>
                        <a:t>Players, Staff &amp; Parents </a:t>
                      </a:r>
                    </a:p>
                    <a:p>
                      <a:pPr marL="171450" marR="0" lvl="0" indent="-171450" algn="ctr"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800" b="0" i="0" u="none" strike="noStrike" kern="1200" cap="none" spc="0" normalizeH="0" baseline="0" noProof="0" dirty="0">
                        <a:ln>
                          <a:noFill/>
                        </a:ln>
                        <a:solidFill>
                          <a:prstClr val="black"/>
                        </a:solidFill>
                        <a:effectLst/>
                        <a:uLnTx/>
                        <a:uFillTx/>
                        <a:latin typeface="Times" pitchFamily="2" charset="0"/>
                        <a:ea typeface="+mn-ea"/>
                        <a:cs typeface="+mn-cs"/>
                      </a:endParaRPr>
                    </a:p>
                  </a:txBody>
                  <a:tcPr/>
                </a:tc>
                <a:tc>
                  <a:txBody>
                    <a:bodyPr/>
                    <a:lstStyle/>
                    <a:p>
                      <a:pPr algn="ctr">
                        <a:lnSpc>
                          <a:spcPct val="115000"/>
                        </a:lnSpc>
                        <a:spcAft>
                          <a:spcPts val="1000"/>
                        </a:spcAft>
                      </a:pPr>
                      <a:r>
                        <a:rPr lang="en-GB" sz="800" dirty="0">
                          <a:effectLst/>
                          <a:latin typeface="Times" pitchFamily="2" charset="0"/>
                          <a:ea typeface="Times New Roman" panose="02020603050405020304" pitchFamily="18" charset="0"/>
                          <a:cs typeface="Times New Roman" panose="02020603050405020304" pitchFamily="18" charset="0"/>
                        </a:rPr>
                        <a:t>4 X 3 = 12</a:t>
                      </a:r>
                    </a:p>
                    <a:p>
                      <a:pPr algn="ctr">
                        <a:lnSpc>
                          <a:spcPct val="115000"/>
                        </a:lnSpc>
                        <a:spcAft>
                          <a:spcPts val="1000"/>
                        </a:spcAft>
                      </a:pPr>
                      <a:endParaRPr lang="en-GB" sz="800" dirty="0">
                        <a:effectLst/>
                        <a:latin typeface="Times" pitchFamily="2" charset="0"/>
                        <a:ea typeface="Times New Roman" panose="02020603050405020304" pitchFamily="18" charset="0"/>
                        <a:cs typeface="Times New Roman" panose="02020603050405020304" pitchFamily="18" charset="0"/>
                      </a:endParaRPr>
                    </a:p>
                  </a:txBody>
                  <a:tcPr marL="114300" marR="114300" marT="0" marB="0"/>
                </a:tc>
                <a:tc>
                  <a:txBody>
                    <a:bodyPr/>
                    <a:lstStyle/>
                    <a:p>
                      <a:pPr marL="171450" indent="-171450" algn="ctr">
                        <a:lnSpc>
                          <a:spcPct val="115000"/>
                        </a:lnSpc>
                        <a:spcAft>
                          <a:spcPts val="1000"/>
                        </a:spcAft>
                        <a:buFont typeface="Arial" panose="020B0604020202020204" pitchFamily="34" charset="0"/>
                        <a:buChar char="•"/>
                      </a:pPr>
                      <a:r>
                        <a:rPr lang="en-GB" sz="800" dirty="0">
                          <a:effectLst/>
                          <a:latin typeface="Times" pitchFamily="2" charset="0"/>
                          <a:ea typeface="Times New Roman" panose="02020603050405020304" pitchFamily="18" charset="0"/>
                          <a:cs typeface="Times New Roman" panose="02020603050405020304" pitchFamily="18" charset="0"/>
                        </a:rPr>
                        <a:t>1 in 1 out toilet policy (Children will be escorted)</a:t>
                      </a:r>
                    </a:p>
                    <a:p>
                      <a:pPr marL="171450" indent="-171450" algn="ctr">
                        <a:lnSpc>
                          <a:spcPct val="115000"/>
                        </a:lnSpc>
                        <a:spcAft>
                          <a:spcPts val="1000"/>
                        </a:spcAft>
                        <a:buFont typeface="Arial" panose="020B0604020202020204" pitchFamily="34" charset="0"/>
                        <a:buChar char="•"/>
                      </a:pPr>
                      <a:r>
                        <a:rPr lang="en-GB" sz="800" dirty="0">
                          <a:effectLst/>
                          <a:latin typeface="Times" pitchFamily="2" charset="0"/>
                          <a:ea typeface="Times New Roman" panose="02020603050405020304" pitchFamily="18" charset="0"/>
                          <a:cs typeface="Times New Roman" panose="02020603050405020304" pitchFamily="18" charset="0"/>
                        </a:rPr>
                        <a:t>Toilets will be cleaned after every single use </a:t>
                      </a:r>
                    </a:p>
                    <a:p>
                      <a:pPr marL="171450" indent="-171450" algn="ctr">
                        <a:lnSpc>
                          <a:spcPct val="115000"/>
                        </a:lnSpc>
                        <a:spcAft>
                          <a:spcPts val="1000"/>
                        </a:spcAft>
                        <a:buFont typeface="Arial" panose="020B0604020202020204" pitchFamily="34" charset="0"/>
                        <a:buChar char="•"/>
                      </a:pPr>
                      <a:r>
                        <a:rPr lang="en-GB" sz="800" dirty="0">
                          <a:effectLst/>
                          <a:latin typeface="Times" pitchFamily="2" charset="0"/>
                          <a:ea typeface="Times New Roman" panose="02020603050405020304" pitchFamily="18" charset="0"/>
                          <a:cs typeface="Times New Roman" panose="02020603050405020304" pitchFamily="18" charset="0"/>
                        </a:rPr>
                        <a:t>Warm water, Soap, Disposable towels and hand sanitisers will all be provided and will be expected to be used</a:t>
                      </a:r>
                    </a:p>
                  </a:txBody>
                  <a:tcPr marL="114300" marR="114300" marT="0" marB="0"/>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800" dirty="0">
                          <a:latin typeface="Times" pitchFamily="2" charset="0"/>
                        </a:rPr>
                        <a:t>2 x 3 = 6</a:t>
                      </a:r>
                    </a:p>
                    <a:p>
                      <a:pPr algn="ctr"/>
                      <a:endParaRPr lang="en-US" sz="800" dirty="0">
                        <a:latin typeface="Times" pitchFamily="2" charset="0"/>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800" dirty="0">
                          <a:effectLst/>
                          <a:latin typeface="Times" pitchFamily="2" charset="0"/>
                          <a:ea typeface="Times New Roman" panose="02020603050405020304" pitchFamily="18" charset="0"/>
                          <a:cs typeface="Times New Roman" panose="02020603050405020304" pitchFamily="18" charset="0"/>
                        </a:rPr>
                        <a:t>All coaches will ensure the 1 in 1 out policy is adhered too.</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n-GB" sz="800" dirty="0">
                        <a:effectLst/>
                        <a:latin typeface="Times" pitchFamily="2" charset="0"/>
                        <a:ea typeface="Times New Roman" panose="02020603050405020304" pitchFamily="18" charset="0"/>
                        <a:cs typeface="Times New Roman" panose="02020603050405020304" pitchFamily="18" charset="0"/>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800" dirty="0">
                          <a:latin typeface="Times" pitchFamily="2" charset="0"/>
                        </a:rPr>
                        <a:t>Throughout the whole day.</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n-US" sz="800" dirty="0">
                        <a:latin typeface="Times" pitchFamily="2" charset="0"/>
                      </a:endParaRPr>
                    </a:p>
                  </a:txBody>
                  <a:tcPr/>
                </a:tc>
                <a:extLst>
                  <a:ext uri="{0D108BD9-81ED-4DB2-BD59-A6C34878D82A}">
                    <a16:rowId xmlns:a16="http://schemas.microsoft.com/office/drawing/2014/main" val="2836991845"/>
                  </a:ext>
                </a:extLst>
              </a:tr>
            </a:tbl>
          </a:graphicData>
        </a:graphic>
      </p:graphicFrame>
    </p:spTree>
    <p:extLst>
      <p:ext uri="{BB962C8B-B14F-4D97-AF65-F5344CB8AC3E}">
        <p14:creationId xmlns:p14="http://schemas.microsoft.com/office/powerpoint/2010/main" val="39817129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B3C372-98D4-7A41-AC32-0F3244313EF3}"/>
              </a:ext>
            </a:extLst>
          </p:cNvPr>
          <p:cNvSpPr>
            <a:spLocks noGrp="1"/>
          </p:cNvSpPr>
          <p:nvPr>
            <p:ph type="title"/>
          </p:nvPr>
        </p:nvSpPr>
        <p:spPr/>
        <p:txBody>
          <a:bodyPr/>
          <a:lstStyle/>
          <a:p>
            <a:pPr algn="ctr"/>
            <a:r>
              <a:rPr lang="en-US" b="1" u="sng" dirty="0">
                <a:latin typeface="Times" pitchFamily="2" charset="0"/>
              </a:rPr>
              <a:t>Formality – What to Expect (1)</a:t>
            </a:r>
            <a:endParaRPr lang="en-US" dirty="0"/>
          </a:p>
        </p:txBody>
      </p:sp>
      <p:sp>
        <p:nvSpPr>
          <p:cNvPr id="3" name="Content Placeholder 2">
            <a:extLst>
              <a:ext uri="{FF2B5EF4-FFF2-40B4-BE49-F238E27FC236}">
                <a16:creationId xmlns:a16="http://schemas.microsoft.com/office/drawing/2014/main" id="{6E869D57-9990-534A-9C85-561AEB184ACC}"/>
              </a:ext>
            </a:extLst>
          </p:cNvPr>
          <p:cNvSpPr>
            <a:spLocks noGrp="1"/>
          </p:cNvSpPr>
          <p:nvPr>
            <p:ph idx="1"/>
          </p:nvPr>
        </p:nvSpPr>
        <p:spPr/>
        <p:txBody>
          <a:bodyPr>
            <a:normAutofit/>
          </a:bodyPr>
          <a:lstStyle/>
          <a:p>
            <a:r>
              <a:rPr lang="en-US" dirty="0">
                <a:latin typeface="Times" pitchFamily="2" charset="0"/>
              </a:rPr>
              <a:t>We expect every session to hit full capacity and therefore will not be allowing any turn up and play bookings. Bookings must all be done online via our website as this information is important for us to know who is attending. Every day we will look to split the children into ‘Bubbles’ of 10-12 + a coach. These Bubbles will not cross mix with other children and therefore will remain in the same group throughout the whole day. It is vital we stick to the bubbles and know exactly who is in what groups. This information is extremely important to ensure all children remain safe. We will aim to include friends together as much as we can, all bubbles will be split based on age/ability.</a:t>
            </a:r>
          </a:p>
        </p:txBody>
      </p:sp>
    </p:spTree>
    <p:extLst>
      <p:ext uri="{BB962C8B-B14F-4D97-AF65-F5344CB8AC3E}">
        <p14:creationId xmlns:p14="http://schemas.microsoft.com/office/powerpoint/2010/main" val="33147733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424492-3A52-E340-AFBE-29E217F6B8D6}"/>
              </a:ext>
            </a:extLst>
          </p:cNvPr>
          <p:cNvSpPr>
            <a:spLocks noGrp="1"/>
          </p:cNvSpPr>
          <p:nvPr>
            <p:ph type="title"/>
          </p:nvPr>
        </p:nvSpPr>
        <p:spPr/>
        <p:txBody>
          <a:bodyPr/>
          <a:lstStyle/>
          <a:p>
            <a:pPr algn="ctr"/>
            <a:r>
              <a:rPr lang="en-US" b="1" u="sng" dirty="0">
                <a:latin typeface="Times" pitchFamily="2" charset="0"/>
              </a:rPr>
              <a:t>Formality – What to Expect (2)</a:t>
            </a:r>
            <a:br>
              <a:rPr lang="en-US" b="1" u="sng" dirty="0">
                <a:latin typeface="Times" pitchFamily="2" charset="0"/>
              </a:rPr>
            </a:br>
            <a:endParaRPr lang="en-US" sz="2200" dirty="0"/>
          </a:p>
        </p:txBody>
      </p:sp>
      <p:sp>
        <p:nvSpPr>
          <p:cNvPr id="3" name="Content Placeholder 2">
            <a:extLst>
              <a:ext uri="{FF2B5EF4-FFF2-40B4-BE49-F238E27FC236}">
                <a16:creationId xmlns:a16="http://schemas.microsoft.com/office/drawing/2014/main" id="{11B9AAFE-6B48-9A4B-9D60-1800F7B9FC0E}"/>
              </a:ext>
            </a:extLst>
          </p:cNvPr>
          <p:cNvSpPr>
            <a:spLocks noGrp="1"/>
          </p:cNvSpPr>
          <p:nvPr>
            <p:ph idx="1"/>
          </p:nvPr>
        </p:nvSpPr>
        <p:spPr/>
        <p:txBody>
          <a:bodyPr>
            <a:normAutofit fontScale="85000" lnSpcReduction="20000"/>
          </a:bodyPr>
          <a:lstStyle/>
          <a:p>
            <a:r>
              <a:rPr lang="en-US" dirty="0">
                <a:latin typeface="Times" pitchFamily="2" charset="0"/>
              </a:rPr>
              <a:t>Upon arrival to either of our venues, parents will be greeted by a member of staff in the carpark. We are asking for all parents to wear masks when dropping and collecting your child.</a:t>
            </a:r>
          </a:p>
          <a:p>
            <a:r>
              <a:rPr lang="en-US" dirty="0">
                <a:latin typeface="Times" pitchFamily="2" charset="0"/>
              </a:rPr>
              <a:t>Each bubble will have a designated place to store their belongings. Hand Sanitizers will be provided at both venues and children will use as well as washing their hands with warm water and soap</a:t>
            </a:r>
          </a:p>
          <a:p>
            <a:r>
              <a:rPr lang="en-US" dirty="0">
                <a:latin typeface="Times" pitchFamily="2" charset="0"/>
              </a:rPr>
              <a:t>Toilet breaks will only be permitted within their own bubbles – Toilets will be cleaned after EVERY use </a:t>
            </a:r>
          </a:p>
          <a:p>
            <a:r>
              <a:rPr lang="en-US" dirty="0">
                <a:latin typeface="Times" pitchFamily="2" charset="0"/>
              </a:rPr>
              <a:t>Children will be asked to wash their hands frequently and will ensure they continue to observe social distancing </a:t>
            </a:r>
          </a:p>
          <a:p>
            <a:r>
              <a:rPr lang="en-US" dirty="0">
                <a:latin typeface="Times" pitchFamily="2" charset="0"/>
              </a:rPr>
              <a:t>In the case of bad weather we will utilize any indoor area until we able to resume. These areas will be cleaned straight after whilst children will still remain in their bubbles.</a:t>
            </a:r>
          </a:p>
          <a:p>
            <a:r>
              <a:rPr lang="en-US" dirty="0">
                <a:latin typeface="Times" pitchFamily="2" charset="0"/>
              </a:rPr>
              <a:t>At the end of the session children will be dismissed from the pitches via different gates and within their bubbles Remembering all of their belongings. </a:t>
            </a:r>
          </a:p>
          <a:p>
            <a:r>
              <a:rPr lang="en-US" dirty="0">
                <a:latin typeface="Times" pitchFamily="2" charset="0"/>
              </a:rPr>
              <a:t>Once your child returns home please ensure you wash their kit and wear a new kit the following day</a:t>
            </a:r>
          </a:p>
          <a:p>
            <a:endParaRPr lang="en-US" dirty="0"/>
          </a:p>
          <a:p>
            <a:endParaRPr lang="en-US" dirty="0"/>
          </a:p>
        </p:txBody>
      </p:sp>
    </p:spTree>
    <p:extLst>
      <p:ext uri="{BB962C8B-B14F-4D97-AF65-F5344CB8AC3E}">
        <p14:creationId xmlns:p14="http://schemas.microsoft.com/office/powerpoint/2010/main" val="18654342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B0AB1-AD28-884B-9B63-13FCAFE7C385}"/>
              </a:ext>
            </a:extLst>
          </p:cNvPr>
          <p:cNvSpPr>
            <a:spLocks noGrp="1"/>
          </p:cNvSpPr>
          <p:nvPr>
            <p:ph type="title"/>
          </p:nvPr>
        </p:nvSpPr>
        <p:spPr/>
        <p:txBody>
          <a:bodyPr/>
          <a:lstStyle/>
          <a:p>
            <a:pPr algn="ctr"/>
            <a:r>
              <a:rPr lang="en-US" sz="4400" b="1" u="sng" dirty="0">
                <a:latin typeface="Times" pitchFamily="2" charset="0"/>
              </a:rPr>
              <a:t>Expectations for JDFS Coaches</a:t>
            </a:r>
            <a:br>
              <a:rPr lang="en-US" dirty="0">
                <a:latin typeface="Times" pitchFamily="2" charset="0"/>
              </a:rPr>
            </a:br>
            <a:endParaRPr lang="en-US" dirty="0"/>
          </a:p>
        </p:txBody>
      </p:sp>
      <p:sp>
        <p:nvSpPr>
          <p:cNvPr id="3" name="Content Placeholder 2">
            <a:extLst>
              <a:ext uri="{FF2B5EF4-FFF2-40B4-BE49-F238E27FC236}">
                <a16:creationId xmlns:a16="http://schemas.microsoft.com/office/drawing/2014/main" id="{00AF0AA2-D46F-8944-9A05-70133C96F747}"/>
              </a:ext>
            </a:extLst>
          </p:cNvPr>
          <p:cNvSpPr>
            <a:spLocks noGrp="1"/>
          </p:cNvSpPr>
          <p:nvPr>
            <p:ph idx="1"/>
          </p:nvPr>
        </p:nvSpPr>
        <p:spPr/>
        <p:txBody>
          <a:bodyPr>
            <a:normAutofit fontScale="85000" lnSpcReduction="20000"/>
          </a:bodyPr>
          <a:lstStyle/>
          <a:p>
            <a:pPr lvl="0"/>
            <a:r>
              <a:rPr lang="en-GB" dirty="0">
                <a:latin typeface="Times" pitchFamily="2" charset="0"/>
              </a:rPr>
              <a:t>Coaches do not need to use new footballs for each lesson but will clean at the start, middle and end of each day.</a:t>
            </a:r>
          </a:p>
          <a:p>
            <a:pPr lvl="0"/>
            <a:r>
              <a:rPr lang="en-GB" dirty="0">
                <a:latin typeface="Times" pitchFamily="2" charset="0"/>
              </a:rPr>
              <a:t>It is still advised that players stick to their own ball as much as possible. Our coaches will design practices around players using their feet, NO heading exercises and players should not touch the balls with their hands.</a:t>
            </a:r>
          </a:p>
          <a:p>
            <a:pPr lvl="0"/>
            <a:r>
              <a:rPr lang="en-GB" dirty="0">
                <a:latin typeface="Times" pitchFamily="2" charset="0"/>
              </a:rPr>
              <a:t>Any coaching equipment used (e.g. cones, mannequins etc) will be cleaned and wiped down afterwards. </a:t>
            </a:r>
          </a:p>
          <a:p>
            <a:pPr lvl="0"/>
            <a:r>
              <a:rPr lang="en-GB" dirty="0">
                <a:latin typeface="Times" pitchFamily="2" charset="0"/>
              </a:rPr>
              <a:t>All activity should be consistent with the government guidance regarding social distancing and hygiene at all times – Social distancing must be adhere to by Coach, Players &amp; Parents.</a:t>
            </a:r>
          </a:p>
          <a:p>
            <a:pPr lvl="0"/>
            <a:r>
              <a:rPr lang="en-GB" dirty="0">
                <a:latin typeface="Times" pitchFamily="2" charset="0"/>
              </a:rPr>
              <a:t>Coaches will be constantly cleaning their own hands and equipment, they are the only ones permitted to touch equipment within their own bubble.</a:t>
            </a:r>
          </a:p>
          <a:p>
            <a:r>
              <a:rPr lang="en-GB" dirty="0">
                <a:latin typeface="Times" pitchFamily="2" charset="0"/>
              </a:rPr>
              <a:t>If a Coach develops symptoms of COVID-19, they will inform us immediately so we can take the relevant action.</a:t>
            </a:r>
          </a:p>
          <a:p>
            <a:r>
              <a:rPr lang="en-GB" dirty="0">
                <a:latin typeface="Times" pitchFamily="2" charset="0"/>
              </a:rPr>
              <a:t>Coaches will not be permitted to leave the venue at all through the day and must bring everything they need including Lunch and drinks.</a:t>
            </a:r>
          </a:p>
          <a:p>
            <a:endParaRPr lang="en-GB" dirty="0">
              <a:latin typeface="Times" pitchFamily="2" charset="0"/>
            </a:endParaRPr>
          </a:p>
          <a:p>
            <a:pPr marL="0" indent="0">
              <a:buNone/>
            </a:pPr>
            <a:endParaRPr lang="en-US" dirty="0"/>
          </a:p>
        </p:txBody>
      </p:sp>
    </p:spTree>
    <p:extLst>
      <p:ext uri="{BB962C8B-B14F-4D97-AF65-F5344CB8AC3E}">
        <p14:creationId xmlns:p14="http://schemas.microsoft.com/office/powerpoint/2010/main" val="10332034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0ED8B4-7E1F-3C40-A7A8-E55D215D7C87}"/>
              </a:ext>
            </a:extLst>
          </p:cNvPr>
          <p:cNvSpPr>
            <a:spLocks noGrp="1"/>
          </p:cNvSpPr>
          <p:nvPr>
            <p:ph type="title"/>
          </p:nvPr>
        </p:nvSpPr>
        <p:spPr/>
        <p:txBody>
          <a:bodyPr/>
          <a:lstStyle/>
          <a:p>
            <a:pPr algn="ctr"/>
            <a:r>
              <a:rPr lang="en-US" b="1" u="sng" dirty="0">
                <a:latin typeface="Times" pitchFamily="2" charset="0"/>
              </a:rPr>
              <a:t>Expectations for all children attending</a:t>
            </a:r>
          </a:p>
        </p:txBody>
      </p:sp>
      <p:sp>
        <p:nvSpPr>
          <p:cNvPr id="3" name="Content Placeholder 2">
            <a:extLst>
              <a:ext uri="{FF2B5EF4-FFF2-40B4-BE49-F238E27FC236}">
                <a16:creationId xmlns:a16="http://schemas.microsoft.com/office/drawing/2014/main" id="{FB12482A-ED34-0943-B435-60016842FA41}"/>
              </a:ext>
            </a:extLst>
          </p:cNvPr>
          <p:cNvSpPr>
            <a:spLocks noGrp="1"/>
          </p:cNvSpPr>
          <p:nvPr>
            <p:ph idx="1"/>
          </p:nvPr>
        </p:nvSpPr>
        <p:spPr/>
        <p:txBody>
          <a:bodyPr>
            <a:normAutofit fontScale="92500" lnSpcReduction="20000"/>
          </a:bodyPr>
          <a:lstStyle/>
          <a:p>
            <a:r>
              <a:rPr lang="en-US" dirty="0">
                <a:latin typeface="Times" pitchFamily="2" charset="0"/>
              </a:rPr>
              <a:t>Remember all belongings, this includes: Water Bottles, Hand Sanitizer, Pack Lunch, Suitable Clothing, Football Boots/Moulds/Astroturf and sun cream/hat depending on weather.</a:t>
            </a:r>
          </a:p>
          <a:p>
            <a:r>
              <a:rPr lang="en-US" dirty="0">
                <a:latin typeface="Times" pitchFamily="2" charset="0"/>
              </a:rPr>
              <a:t>Adhere to Social Distancing Measures (2M) this includes team members, coach and parents</a:t>
            </a:r>
          </a:p>
          <a:p>
            <a:r>
              <a:rPr lang="en-US" dirty="0">
                <a:latin typeface="Times" pitchFamily="2" charset="0"/>
              </a:rPr>
              <a:t>Must bring own drink bottles and pack lunch in clear bags which are easily identified (No swapping or sharing)</a:t>
            </a:r>
          </a:p>
          <a:p>
            <a:r>
              <a:rPr lang="en-US" dirty="0">
                <a:latin typeface="Times" pitchFamily="2" charset="0"/>
              </a:rPr>
              <a:t>Spitting is strictly banned</a:t>
            </a:r>
          </a:p>
          <a:p>
            <a:pPr lvl="0"/>
            <a:r>
              <a:rPr lang="en-GB" dirty="0">
                <a:latin typeface="Times" pitchFamily="2" charset="0"/>
              </a:rPr>
              <a:t>Hand hygiene is imperative - use alcohol gel to clean your hands after touching a shared surface </a:t>
            </a:r>
          </a:p>
          <a:p>
            <a:pPr lvl="0"/>
            <a:r>
              <a:rPr lang="en-GB" dirty="0">
                <a:latin typeface="Times" pitchFamily="2" charset="0"/>
              </a:rPr>
              <a:t> Avoid touching your face </a:t>
            </a:r>
          </a:p>
          <a:p>
            <a:pPr lvl="0"/>
            <a:r>
              <a:rPr lang="en-GB" dirty="0">
                <a:latin typeface="Times" pitchFamily="2" charset="0"/>
              </a:rPr>
              <a:t>If you need to sneeze or cough, do so into a tissue or upper sleeve </a:t>
            </a:r>
          </a:p>
          <a:p>
            <a:r>
              <a:rPr lang="en-US" dirty="0">
                <a:latin typeface="Times" pitchFamily="2" charset="0"/>
              </a:rPr>
              <a:t>If you feel unwell you must not attend training even if you really want too</a:t>
            </a:r>
          </a:p>
          <a:p>
            <a:endParaRPr lang="en-US" dirty="0"/>
          </a:p>
        </p:txBody>
      </p:sp>
    </p:spTree>
    <p:extLst>
      <p:ext uri="{BB962C8B-B14F-4D97-AF65-F5344CB8AC3E}">
        <p14:creationId xmlns:p14="http://schemas.microsoft.com/office/powerpoint/2010/main" val="15307900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9ACA8D-9EAE-BE43-9A3F-12A395F54EEC}"/>
              </a:ext>
            </a:extLst>
          </p:cNvPr>
          <p:cNvSpPr>
            <a:spLocks noGrp="1"/>
          </p:cNvSpPr>
          <p:nvPr>
            <p:ph type="title"/>
          </p:nvPr>
        </p:nvSpPr>
        <p:spPr/>
        <p:txBody>
          <a:bodyPr/>
          <a:lstStyle/>
          <a:p>
            <a:pPr algn="r"/>
            <a:r>
              <a:rPr lang="en-US" b="1" u="sng" dirty="0">
                <a:latin typeface="Times" pitchFamily="2" charset="0"/>
              </a:rPr>
              <a:t>Expectations for all parents attending</a:t>
            </a:r>
          </a:p>
        </p:txBody>
      </p:sp>
      <p:sp>
        <p:nvSpPr>
          <p:cNvPr id="3" name="Content Placeholder 2">
            <a:extLst>
              <a:ext uri="{FF2B5EF4-FFF2-40B4-BE49-F238E27FC236}">
                <a16:creationId xmlns:a16="http://schemas.microsoft.com/office/drawing/2014/main" id="{76066FD3-1072-B546-9DA2-CA00844CCE79}"/>
              </a:ext>
            </a:extLst>
          </p:cNvPr>
          <p:cNvSpPr>
            <a:spLocks noGrp="1"/>
          </p:cNvSpPr>
          <p:nvPr>
            <p:ph idx="1"/>
          </p:nvPr>
        </p:nvSpPr>
        <p:spPr/>
        <p:txBody>
          <a:bodyPr>
            <a:normAutofit fontScale="92500" lnSpcReduction="10000"/>
          </a:bodyPr>
          <a:lstStyle/>
          <a:p>
            <a:r>
              <a:rPr lang="en-US" dirty="0">
                <a:latin typeface="Times" pitchFamily="2" charset="0"/>
              </a:rPr>
              <a:t>Parents are only permitted to watch our </a:t>
            </a:r>
            <a:r>
              <a:rPr lang="en-US" b="1" dirty="0">
                <a:latin typeface="Times" pitchFamily="2" charset="0"/>
              </a:rPr>
              <a:t>evening/weekend </a:t>
            </a:r>
            <a:r>
              <a:rPr lang="en-US" dirty="0">
                <a:latin typeface="Times" pitchFamily="2" charset="0"/>
              </a:rPr>
              <a:t>sessions on the following basis. </a:t>
            </a:r>
          </a:p>
          <a:p>
            <a:r>
              <a:rPr lang="en-US" dirty="0">
                <a:latin typeface="Times" pitchFamily="2" charset="0"/>
              </a:rPr>
              <a:t>- Must sign in via our track and trace system which is situated on the gate upon arrival. </a:t>
            </a:r>
          </a:p>
          <a:p>
            <a:r>
              <a:rPr lang="en-US" dirty="0">
                <a:latin typeface="Times" pitchFamily="2" charset="0"/>
              </a:rPr>
              <a:t>- Ensure to keep distance from other parents</a:t>
            </a:r>
          </a:p>
          <a:p>
            <a:r>
              <a:rPr lang="en-US" dirty="0">
                <a:latin typeface="Times" pitchFamily="2" charset="0"/>
              </a:rPr>
              <a:t>- Not permitted to sit in the stands but separate around the outside of the barriers </a:t>
            </a:r>
          </a:p>
          <a:p>
            <a:r>
              <a:rPr lang="en-US" dirty="0">
                <a:latin typeface="Times" pitchFamily="2" charset="0"/>
              </a:rPr>
              <a:t>Unfortunately After-School clubs at our schools will not allow parents to watch.</a:t>
            </a:r>
          </a:p>
          <a:p>
            <a:r>
              <a:rPr lang="en-US" dirty="0">
                <a:latin typeface="Times" pitchFamily="2" charset="0"/>
              </a:rPr>
              <a:t>We are asking that parents bring hand sanitizer for both themselves and their child </a:t>
            </a:r>
          </a:p>
          <a:p>
            <a:r>
              <a:rPr lang="en-US" dirty="0">
                <a:latin typeface="Times" pitchFamily="2" charset="0"/>
              </a:rPr>
              <a:t>We require ALL parents to monitor their child's health both pre and post session. If your child feels unwell please ensure they stay at home and do not attend training. </a:t>
            </a:r>
          </a:p>
          <a:p>
            <a:r>
              <a:rPr lang="en-GB" dirty="0">
                <a:latin typeface="Times" pitchFamily="2" charset="0"/>
              </a:rPr>
              <a:t>Ensure your child has enough fluids for each sessions</a:t>
            </a:r>
          </a:p>
          <a:p>
            <a:r>
              <a:rPr lang="en-GB" dirty="0">
                <a:latin typeface="Times" pitchFamily="2" charset="0"/>
              </a:rPr>
              <a:t>Wash kit everyday </a:t>
            </a:r>
          </a:p>
          <a:p>
            <a:endParaRPr lang="en-US" dirty="0"/>
          </a:p>
        </p:txBody>
      </p:sp>
    </p:spTree>
    <p:extLst>
      <p:ext uri="{BB962C8B-B14F-4D97-AF65-F5344CB8AC3E}">
        <p14:creationId xmlns:p14="http://schemas.microsoft.com/office/powerpoint/2010/main" val="356601115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{43900C6F-CE07-6A4A-863A-098703E4C026}tf10001062</Template>
  <TotalTime>308</TotalTime>
  <Words>2176</Words>
  <Application>Microsoft Macintosh PowerPoint</Application>
  <PresentationFormat>Widescreen</PresentationFormat>
  <Paragraphs>175</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Century Gothic</vt:lpstr>
      <vt:lpstr>Times</vt:lpstr>
      <vt:lpstr>Times New Roman</vt:lpstr>
      <vt:lpstr>Wingdings 3</vt:lpstr>
      <vt:lpstr>Ion</vt:lpstr>
      <vt:lpstr>JD’s Football School</vt:lpstr>
      <vt:lpstr>JD’s Football School Covid-19 - Risk Assessment (1)</vt:lpstr>
      <vt:lpstr>Risk Assessment (2) Covid-19</vt:lpstr>
      <vt:lpstr>Risk Assessment (3) Covid-19</vt:lpstr>
      <vt:lpstr>Formality – What to Expect (1)</vt:lpstr>
      <vt:lpstr>Formality – What to Expect (2) </vt:lpstr>
      <vt:lpstr>Expectations for JDFS Coaches </vt:lpstr>
      <vt:lpstr>Expectations for all children attending</vt:lpstr>
      <vt:lpstr>Expectations for all parents attending</vt:lpstr>
      <vt:lpstr>First Aid</vt:lpstr>
      <vt:lpstr>Venue 1: Sutton United FC, Gander Green Lane, SM1 2EY (3G Facility)</vt:lpstr>
      <vt:lpstr>Venue 2: St Catherine's Playing Fields, Grand Drive, Raynes Park, Surrey, SW20 9NA (Grass Facility)  </vt:lpstr>
      <vt:lpstr>Questions?</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JD’s Football School</dc:title>
  <dc:creator>Microsoft Office User</dc:creator>
  <cp:lastModifiedBy>Microsoft Office User</cp:lastModifiedBy>
  <cp:revision>35</cp:revision>
  <cp:lastPrinted>2020-06-28T11:51:34Z</cp:lastPrinted>
  <dcterms:created xsi:type="dcterms:W3CDTF">2020-06-26T10:31:58Z</dcterms:created>
  <dcterms:modified xsi:type="dcterms:W3CDTF">2020-09-03T11:35:50Z</dcterms:modified>
</cp:coreProperties>
</file>